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371" r:id="rId2"/>
    <p:sldId id="536" r:id="rId3"/>
    <p:sldId id="289" r:id="rId4"/>
    <p:sldId id="537" r:id="rId5"/>
    <p:sldId id="538" r:id="rId6"/>
    <p:sldId id="261" r:id="rId7"/>
    <p:sldId id="539" r:id="rId8"/>
    <p:sldId id="540" r:id="rId9"/>
    <p:sldId id="541" r:id="rId10"/>
    <p:sldId id="542" r:id="rId11"/>
    <p:sldId id="543" r:id="rId12"/>
    <p:sldId id="544" r:id="rId13"/>
    <p:sldId id="545" r:id="rId14"/>
    <p:sldId id="546" r:id="rId15"/>
    <p:sldId id="547" r:id="rId16"/>
    <p:sldId id="548" r:id="rId17"/>
    <p:sldId id="549" r:id="rId18"/>
    <p:sldId id="550" r:id="rId19"/>
    <p:sldId id="551" r:id="rId20"/>
    <p:sldId id="323" r:id="rId21"/>
    <p:sldId id="552" r:id="rId22"/>
    <p:sldId id="553" r:id="rId23"/>
    <p:sldId id="554" r:id="rId24"/>
    <p:sldId id="555" r:id="rId25"/>
    <p:sldId id="556" r:id="rId26"/>
    <p:sldId id="557" r:id="rId27"/>
    <p:sldId id="558" r:id="rId28"/>
    <p:sldId id="559" r:id="rId29"/>
    <p:sldId id="560" r:id="rId30"/>
    <p:sldId id="561" r:id="rId31"/>
    <p:sldId id="562" r:id="rId32"/>
    <p:sldId id="563" r:id="rId33"/>
    <p:sldId id="564" r:id="rId34"/>
    <p:sldId id="565" r:id="rId35"/>
    <p:sldId id="566" r:id="rId36"/>
    <p:sldId id="567" r:id="rId37"/>
    <p:sldId id="568" r:id="rId38"/>
    <p:sldId id="569" r:id="rId39"/>
    <p:sldId id="570" r:id="rId40"/>
    <p:sldId id="571" r:id="rId41"/>
    <p:sldId id="572" r:id="rId42"/>
    <p:sldId id="573" r:id="rId43"/>
    <p:sldId id="574" r:id="rId44"/>
    <p:sldId id="575" r:id="rId45"/>
    <p:sldId id="414" r:id="rId46"/>
    <p:sldId id="415" r:id="rId47"/>
    <p:sldId id="416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21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909860-C148-479C-B92C-56C7AA188A4F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C16D8E-0A77-4CFA-A453-A349A3C77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Improve attitudes,</a:t>
            </a:r>
            <a:r>
              <a:rPr lang="en-US" baseline="0" dirty="0"/>
              <a:t> behaviors and knowledge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Assure all women of childbearing age in the US receive preconception care services in some form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Reduce risks of previous poor pregnancy outcomes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Reduce disparities in adverse pregnancy outcomes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F5CDD2-4432-4970-A123-F7321927E2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19386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DM</a:t>
            </a:r>
            <a:r>
              <a:rPr lang="en-US" dirty="0"/>
              <a:t>:  congenital</a:t>
            </a:r>
            <a:r>
              <a:rPr lang="en-US" baseline="0" dirty="0"/>
              <a:t> anomalies, pregnancy related complications (HgA1C &lt;6.5, </a:t>
            </a:r>
            <a:r>
              <a:rPr lang="en-US" baseline="0" dirty="0" err="1"/>
              <a:t>euglycemic</a:t>
            </a:r>
            <a:r>
              <a:rPr lang="en-US" baseline="0" dirty="0"/>
              <a:t> control, optimal weight management, retinal exam, TSH screen, 24 hour urine protein)</a:t>
            </a:r>
          </a:p>
          <a:p>
            <a:r>
              <a:rPr lang="en-US" b="1" baseline="0" dirty="0"/>
              <a:t>Chronic</a:t>
            </a:r>
            <a:r>
              <a:rPr lang="en-US" baseline="0" dirty="0"/>
              <a:t> </a:t>
            </a:r>
            <a:r>
              <a:rPr lang="en-US" b="1" baseline="0" dirty="0"/>
              <a:t>HTN</a:t>
            </a:r>
            <a:r>
              <a:rPr lang="en-US" baseline="0" dirty="0"/>
              <a:t>:  preeclampsia and IUGR (assess meds, ventricular hypertrophy and retinopathy and nephropathy in longstanding uncontrolled)</a:t>
            </a:r>
          </a:p>
          <a:p>
            <a:r>
              <a:rPr lang="en-US" b="1" baseline="0" dirty="0" err="1"/>
              <a:t>Hpothyroidism</a:t>
            </a:r>
            <a:r>
              <a:rPr lang="en-US" baseline="0" dirty="0"/>
              <a:t>:  spontaneous AB, preeclampsia, preterm birth, placental abruption, fetal death (screening on risk factors)</a:t>
            </a:r>
          </a:p>
          <a:p>
            <a:r>
              <a:rPr lang="en-US" b="1" baseline="0" dirty="0"/>
              <a:t>Bariatric</a:t>
            </a:r>
            <a:r>
              <a:rPr lang="en-US" baseline="0" dirty="0"/>
              <a:t> </a:t>
            </a:r>
            <a:r>
              <a:rPr lang="en-US" b="1" baseline="0" dirty="0" err="1"/>
              <a:t>Sx</a:t>
            </a:r>
            <a:r>
              <a:rPr lang="en-US" baseline="0" dirty="0"/>
              <a:t>:  postoperative 12-24 month high risk with high weight loss and fetal growth</a:t>
            </a:r>
          </a:p>
          <a:p>
            <a:r>
              <a:rPr lang="en-US" b="1" baseline="0" dirty="0"/>
              <a:t>Mood</a:t>
            </a:r>
            <a:r>
              <a:rPr lang="en-US" baseline="0" dirty="0"/>
              <a:t> </a:t>
            </a:r>
            <a:r>
              <a:rPr lang="en-US" b="1" baseline="0" dirty="0"/>
              <a:t>disorders</a:t>
            </a:r>
            <a:r>
              <a:rPr lang="en-US" baseline="0" dirty="0"/>
              <a:t>:  impaired maternal infant bonding, risk of maternal self-harm, assess medications</a:t>
            </a:r>
          </a:p>
          <a:p>
            <a:r>
              <a:rPr lang="en-US" b="1" baseline="0" dirty="0"/>
              <a:t>Thrombophilia</a:t>
            </a:r>
            <a:r>
              <a:rPr lang="en-US" baseline="0" dirty="0"/>
              <a:t>:  DVT or PE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F5CDD2-4432-4970-A123-F7321927E2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2568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F5CDD2-4432-4970-A123-F7321927E2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74629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LACTMED in the same DART</a:t>
            </a:r>
            <a:r>
              <a:rPr lang="en-US" baseline="0" dirty="0"/>
              <a:t> website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F5CDD2-4432-4970-A123-F7321927E2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2027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F5CDD2-4432-4970-A123-F7321927E2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01096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F5CDD2-4432-4970-A123-F7321927E2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73289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https://americanpregnancy.org/pregnancy-health/herbs-and-pregnancy/</a:t>
            </a:r>
          </a:p>
          <a:p>
            <a:r>
              <a:rPr lang="en-US" dirty="0"/>
              <a:t>Endorsed by the Journal of the medical library association (2004) – Therapeutic Research Faculty (TRC)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F5CDD2-4432-4970-A123-F7321927E2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9925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https://americanpregnancy.org/pregnancy-health/herbs-and-pregnancy/</a:t>
            </a:r>
          </a:p>
          <a:p>
            <a:r>
              <a:rPr lang="en-US" dirty="0"/>
              <a:t>Endorsed by the Journal of the medical library association (2004) – Therapeutic Research Faculty (TRC)</a:t>
            </a:r>
          </a:p>
          <a:p>
            <a:r>
              <a:rPr lang="en-US" dirty="0"/>
              <a:t>Echinacea:  Jama 2000, Archives of Internal Medicine 2000, </a:t>
            </a:r>
          </a:p>
          <a:p>
            <a:r>
              <a:rPr lang="en-US" dirty="0"/>
              <a:t>Emmenagogues:  herbal medicines capable of stimulating menstrual flow (Dong Quai)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F5CDD2-4432-4970-A123-F7321927E2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04987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Influenza</a:t>
            </a:r>
            <a:r>
              <a:rPr lang="en-US" dirty="0"/>
              <a:t>:  every woman before and after pregnancy</a:t>
            </a:r>
          </a:p>
          <a:p>
            <a:r>
              <a:rPr lang="en-US" b="1" dirty="0" err="1"/>
              <a:t>Tdap</a:t>
            </a:r>
            <a:r>
              <a:rPr lang="en-US" dirty="0"/>
              <a:t>:  every woman, every pregnancy (27-36 weeks to maximize passive antibody but anytime during pregnancy);</a:t>
            </a:r>
          </a:p>
          <a:p>
            <a:r>
              <a:rPr lang="en-US" b="1" dirty="0"/>
              <a:t>MMR</a:t>
            </a:r>
            <a:r>
              <a:rPr lang="en-US" dirty="0"/>
              <a:t>:  not a reason</a:t>
            </a:r>
            <a:r>
              <a:rPr lang="en-US" baseline="0" dirty="0"/>
              <a:t> for termination.  Not within 28 days of theoretically becoming pregnant</a:t>
            </a:r>
          </a:p>
          <a:p>
            <a:r>
              <a:rPr lang="en-US" b="1" baseline="0" dirty="0"/>
              <a:t>VARICELLA</a:t>
            </a:r>
            <a:r>
              <a:rPr lang="en-US" baseline="0" dirty="0"/>
              <a:t>:  not within 28 days of becoming pregnant, having a pregnant household member NOT a reason to avoid vaccination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F5CDD2-4432-4970-A123-F7321927E2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6851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Influenza</a:t>
            </a:r>
            <a:r>
              <a:rPr lang="en-US" dirty="0"/>
              <a:t>:  every woman before and after pregnancy</a:t>
            </a:r>
          </a:p>
          <a:p>
            <a:r>
              <a:rPr lang="en-US" b="1" dirty="0" err="1"/>
              <a:t>Tdap</a:t>
            </a:r>
            <a:r>
              <a:rPr lang="en-US" dirty="0"/>
              <a:t>:  every woman, every pregnancy (27-36 weeks to maximize passive antibody but anytime during pregnancy);</a:t>
            </a:r>
          </a:p>
          <a:p>
            <a:r>
              <a:rPr lang="en-US" b="1" dirty="0"/>
              <a:t>MMR</a:t>
            </a:r>
            <a:r>
              <a:rPr lang="en-US" dirty="0"/>
              <a:t>:  not a reason</a:t>
            </a:r>
            <a:r>
              <a:rPr lang="en-US" baseline="0" dirty="0"/>
              <a:t> for termination.  Not within 28 days of theoretically becoming pregnant</a:t>
            </a:r>
          </a:p>
          <a:p>
            <a:r>
              <a:rPr lang="en-US" b="1" baseline="0" dirty="0"/>
              <a:t>VARICELLA</a:t>
            </a:r>
            <a:r>
              <a:rPr lang="en-US" baseline="0" dirty="0"/>
              <a:t>:  not within 28 days of becoming pregnant, having a pregnant household member NOT a reason to avoid vaccination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F5CDD2-4432-4970-A123-F7321927E2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41866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Influenza</a:t>
            </a:r>
            <a:r>
              <a:rPr lang="en-US" dirty="0"/>
              <a:t>:  every woman before and after pregnancy</a:t>
            </a:r>
          </a:p>
          <a:p>
            <a:r>
              <a:rPr lang="en-US" b="1" dirty="0" err="1"/>
              <a:t>Tdap</a:t>
            </a:r>
            <a:r>
              <a:rPr lang="en-US" dirty="0"/>
              <a:t>:  every 10 years, </a:t>
            </a:r>
          </a:p>
          <a:p>
            <a:r>
              <a:rPr lang="en-US" b="1" dirty="0"/>
              <a:t>MMR</a:t>
            </a:r>
            <a:r>
              <a:rPr lang="en-US" dirty="0"/>
              <a:t>:  not a reason</a:t>
            </a:r>
            <a:r>
              <a:rPr lang="en-US" baseline="0" dirty="0"/>
              <a:t> for termination.  Not within 28 days of theoretically becoming pregnant</a:t>
            </a:r>
          </a:p>
          <a:p>
            <a:r>
              <a:rPr lang="en-US" b="1" baseline="0" dirty="0"/>
              <a:t>VARICELLA</a:t>
            </a:r>
            <a:r>
              <a:rPr lang="en-US" baseline="0" dirty="0"/>
              <a:t>:  not within 28 days of becoming pregnant, having a pregnant household member NOT a reason to avoid vaccination</a:t>
            </a:r>
          </a:p>
          <a:p>
            <a:r>
              <a:rPr lang="en-US" b="1" baseline="0" dirty="0"/>
              <a:t>HPV</a:t>
            </a:r>
            <a:r>
              <a:rPr lang="en-US" baseline="0" dirty="0"/>
              <a:t>:  hold of series if becomes pregnant</a:t>
            </a:r>
          </a:p>
          <a:p>
            <a:r>
              <a:rPr lang="en-US" b="1" baseline="0" dirty="0"/>
              <a:t>PNEUMOCCOCAL</a:t>
            </a:r>
            <a:r>
              <a:rPr lang="en-US" baseline="0" dirty="0"/>
              <a:t>:  19 thru 64 with chronic heart (excluding HTN), lung or liver disease and diabetes and alcoholism and cigarette smoking.  Immunocompromising conditions, CSF leak or cochlear implant.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F5CDD2-4432-4970-A123-F7321927E2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192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6DEEC-81AA-4C13-A657-43A106D12A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7363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AGE</a:t>
            </a:r>
            <a:r>
              <a:rPr lang="en-US" baseline="0" dirty="0"/>
              <a:t> is strong risk factor (20-24 women) followed by females 15 to 19</a:t>
            </a:r>
          </a:p>
          <a:p>
            <a:r>
              <a:rPr lang="en-US" b="1" baseline="0" dirty="0"/>
              <a:t>OTHER RISK</a:t>
            </a:r>
            <a:r>
              <a:rPr lang="en-US" baseline="0" dirty="0"/>
              <a:t>:  new sex partner, more than 1 sex partner, a sex partner who has concurrent partners,  inconsistent condom use not in monogamous relationship, previous or coexisting STI, exchanging sex for money or drugs.</a:t>
            </a:r>
          </a:p>
          <a:p>
            <a:r>
              <a:rPr lang="en-US" b="1" baseline="0" dirty="0"/>
              <a:t>RACE</a:t>
            </a:r>
            <a:r>
              <a:rPr lang="en-US" baseline="0" dirty="0"/>
              <a:t>:  Black and Hispanic higher rates than whites (2012)</a:t>
            </a:r>
          </a:p>
          <a:p>
            <a:r>
              <a:rPr lang="en-US" baseline="0" dirty="0"/>
              <a:t>Consider risk in your community or geographic area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F5CDD2-4432-4970-A123-F7321927E2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97929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Facial </a:t>
            </a:r>
            <a:r>
              <a:rPr lang="en-US" dirty="0" err="1"/>
              <a:t>dysmorphia</a:t>
            </a:r>
            <a:r>
              <a:rPr lang="en-US" dirty="0"/>
              <a:t>:</a:t>
            </a:r>
            <a:r>
              <a:rPr lang="en-US" baseline="0" dirty="0"/>
              <a:t>  </a:t>
            </a:r>
            <a:r>
              <a:rPr lang="en-US" dirty="0"/>
              <a:t>Smooth philtrum</a:t>
            </a:r>
            <a:r>
              <a:rPr lang="en-US" baseline="0" dirty="0"/>
              <a:t> between nose and upper lip, small head size</a:t>
            </a:r>
          </a:p>
          <a:p>
            <a:r>
              <a:rPr lang="en-US" baseline="0" dirty="0"/>
              <a:t>Growth defects:  shorter than average height, low body weight</a:t>
            </a:r>
          </a:p>
          <a:p>
            <a:r>
              <a:rPr lang="en-US" baseline="0" dirty="0"/>
              <a:t>CNS abnormalities:  hyperactivity, decreased attention, poor memory, difficulty in school, speech and language delays, low IQ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F5CDD2-4432-4970-A123-F7321927E2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16301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F5CDD2-4432-4970-A123-F7321927E2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95350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F5CDD2-4432-4970-A123-F7321927E2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40341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F5CDD2-4432-4970-A123-F7321927E2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10402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6DEEC-81AA-4C13-A657-43A106D12A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7363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F5CDD2-4432-4970-A123-F7321927E2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7285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CDC 2013 data collection (14</a:t>
            </a:r>
            <a:r>
              <a:rPr lang="en-US" baseline="30000" dirty="0"/>
              <a:t>th</a:t>
            </a:r>
            <a:r>
              <a:rPr lang="en-US" dirty="0"/>
              <a:t> in the US) 11.4 in the US vs. 12.4% in Delaware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1E077F-8C74-46B4-934A-E01B2688D9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0863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Compares 2017 preterm birth rate in the state to the March of Dimes goal of 8.1%</a:t>
            </a:r>
            <a:r>
              <a:rPr lang="en-US" baseline="0" dirty="0"/>
              <a:t> by 2020</a:t>
            </a:r>
          </a:p>
          <a:p>
            <a:r>
              <a:rPr lang="en-US" baseline="0" dirty="0"/>
              <a:t>(Preterm birth rate in the state – 8.1)/standard deviation of the final 2014 state rates</a:t>
            </a:r>
          </a:p>
          <a:p>
            <a:r>
              <a:rPr lang="en-US" baseline="0" dirty="0"/>
              <a:t>Provides county and race/ethnicity data to take into account equity among the populations in a state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F5CDD2-4432-4970-A123-F7321927E2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31746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Whites 10.7%, Asians</a:t>
            </a:r>
            <a:r>
              <a:rPr lang="en-US" baseline="0" dirty="0"/>
              <a:t> 11.4%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1E077F-8C74-46B4-934A-E01B2688D9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27902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F5CDD2-4432-4970-A123-F7321927E2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64333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Cochrane data base </a:t>
            </a:r>
            <a:r>
              <a:rPr lang="en-US" dirty="0"/>
              <a:t>did not find any evidence to support routine advice,</a:t>
            </a:r>
            <a:r>
              <a:rPr lang="en-US" baseline="0" dirty="0"/>
              <a:t> counseling, and possibly screening tests that improved pregnancy outcomes (OCT 2007).    This involved only 2300 women in 4 trials and only one trial followed women through to pregnancy.</a:t>
            </a:r>
          </a:p>
          <a:p>
            <a:endParaRPr lang="en-US" baseline="0" dirty="0"/>
          </a:p>
          <a:p>
            <a:r>
              <a:rPr lang="en-US" b="1" baseline="0" dirty="0"/>
              <a:t>Little research </a:t>
            </a:r>
            <a:r>
              <a:rPr lang="en-US" baseline="0" dirty="0"/>
              <a:t>– fragmentation of health care and lack of universal healthcare with overall coordination of care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F5CDD2-4432-4970-A123-F7321927E2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37356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F5CDD2-4432-4970-A123-F7321927E2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81865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F5CDD2-4432-4970-A123-F7321927E2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0037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377D9-95FC-4C53-94EA-8E696E4A86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978BF6-F91B-4F15-AE55-113F544603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4769A3-DB98-4CD0-B41C-C5BF8C709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E1F82-924E-4E7B-B985-C88DB2B88EEF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9BE83-5206-41C8-B45F-C29804121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9EC978-0896-4131-839D-4784CD071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AF2F8-E5B6-4875-AEEA-A0F8E96CC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537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D4189-0036-4C01-88DF-C0EBA1D7C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A3A6CB-1E79-4D6D-B0B7-2680019A91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1F293C-946B-471D-A917-D9A04BCDA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E1F82-924E-4E7B-B985-C88DB2B88EEF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C929E2-B954-4221-A77E-C43D27B80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3CBFD3-85B0-45A0-868B-1D2AAC982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AF2F8-E5B6-4875-AEEA-A0F8E96CC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39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93C2FA-E1D4-457F-B41B-5DDC2E03BB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523876-9F58-4C10-9A99-8FF438B72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5BC3A0-E6C7-400D-B631-0227BAFF2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E1F82-924E-4E7B-B985-C88DB2B88EEF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6801DA-B6C4-484A-9505-E50A196B3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ED1DB9-D274-4C30-B155-DC956C48B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AF2F8-E5B6-4875-AEEA-A0F8E96CC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599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9EAFC-9767-41AA-B68A-BBACC8355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F4277-D179-4619-9B19-0E443F34BB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F70598-6949-44D9-9C4A-90ED212CC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E1F82-924E-4E7B-B985-C88DB2B88EEF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20A230-4DD8-4865-9AB8-3EEFCDCFB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29D8A0-5C33-416E-B8E2-1A2D3DAA9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AF2F8-E5B6-4875-AEEA-A0F8E96CC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590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69567-A9C2-4A48-8AAB-8082FCE3B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177AA7-C894-46C2-82AB-B29C4C93C1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A9C5BE-275F-4E68-8033-708F52F3C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E1F82-924E-4E7B-B985-C88DB2B88EEF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69626C-62AD-4476-9559-93AE659C0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3A3AF3-FDF5-4DCB-BBB0-4D2BFB2EC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AF2F8-E5B6-4875-AEEA-A0F8E96CC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756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48312-0FC8-4EED-A241-FD3C1B8D0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F7AB1-6E8E-43B3-9ED7-C8A38559AF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6FEB0F-08FB-4C28-95A3-2962165330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9ACEE7-C39B-40E8-B73C-9574D0B55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E1F82-924E-4E7B-B985-C88DB2B88EEF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F451CD-4978-436E-840F-991F3A905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83A2B4-F6FF-4BA8-A326-9A59D78C2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AF2F8-E5B6-4875-AEEA-A0F8E96CC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25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D96FD-DCAA-44CE-8DAC-332A15615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3D6DAE-F2E0-41CC-95ED-8327A503DE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BC5EBA-E3FD-4D79-B36A-BD79F2143E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A9DF5A-E0FF-483C-B460-D50F32C743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883E0E-67C5-4632-9AB7-DF79FAEBDC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3C1A44-4B42-4A9B-A207-E07844801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E1F82-924E-4E7B-B985-C88DB2B88EEF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EBAD5B-BD4B-45F8-86A6-B3CBB500B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9F78BD-EF31-42D6-A70F-310562CF1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AF2F8-E5B6-4875-AEEA-A0F8E96CC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63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DBBC1-2923-4501-B345-99710DCC6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CCF76F-6C8A-41D7-BD96-A37903A01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E1F82-924E-4E7B-B985-C88DB2B88EEF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180C84-8DBD-4A37-A379-AA8DEA81E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202993-F882-4EB3-86FB-EF94613A5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AF2F8-E5B6-4875-AEEA-A0F8E96CC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945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3BB843-33BF-4E80-837B-B55A275A2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E1F82-924E-4E7B-B985-C88DB2B88EEF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55DC4C-A81B-4590-BE48-39638D56B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465C87-E945-4B1D-911B-9AC97F8D5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AF2F8-E5B6-4875-AEEA-A0F8E96CC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691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E0248-CE60-48BD-A041-2C954CA36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ADBDD3-74CD-4E02-AA04-B5CB6EB6F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C99253-16B2-423C-9A72-A74557848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0D9A57-FF5D-4096-A098-18F707E7B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E1F82-924E-4E7B-B985-C88DB2B88EEF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0C5066-2605-4D85-8062-81692D92C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B70C3E-1D6D-4513-B266-AE576DF08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AF2F8-E5B6-4875-AEEA-A0F8E96CC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726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68237-D624-4234-B65D-11A02F827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AB212D-E495-440C-896A-59444A39CE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8EFFFB-22B7-4CB0-96F1-9CFBCB481C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A98D08-B715-41B0-A6C6-567596995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E1F82-924E-4E7B-B985-C88DB2B88EEF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F0D2E5-43FA-4FAF-8AF2-67E3E5FFD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71D9B5-4709-420C-B2CE-E15E3722E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AF2F8-E5B6-4875-AEEA-A0F8E96CC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590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F81939-4F7F-4FE8-89CF-2B2F87724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7F9758-E630-4601-A459-2B7E324D6E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8CD7DD-EF4F-4D7B-9B85-F7FBB9EE16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4E1F82-924E-4E7B-B985-C88DB2B88EEF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7ACD4D-3A53-4EEF-AF22-46D73C9E55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286F9C-2567-4FC5-B313-BD8C905F9E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4AF2F8-E5B6-4875-AEEA-A0F8E96CC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110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archofdimes.org/professionals/implicit-interconception-care-toolkit.aspx" TargetMode="External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dethrives.com/mlmpw/overview" TargetMode="External"/><Relationship Id="rId5" Type="http://schemas.openxmlformats.org/officeDocument/2006/relationships/image" Target="../media/image19.png"/><Relationship Id="rId4" Type="http://schemas.openxmlformats.org/officeDocument/2006/relationships/hyperlink" Target="http://www.cdc.gov/preconception/planning.html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ved=2ahUKEwjxi4-41aXkAhVLo1kKHUajDowQjRx6BAgBEAQ&amp;url=https://www.shutterstock.com/search/pregnant%2Bbelly&amp;psig=AOvVaw0ue7WbUC_L73ugDmVg1TFj&amp;ust=1567085029729572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4A17FF-7578-4C6C-AB40-FED140BB8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33893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3A3370-7A1C-4826-AAC8-F91BE7EAA4E2}"/>
              </a:ext>
            </a:extLst>
          </p:cNvPr>
          <p:cNvSpPr txBox="1"/>
          <p:nvPr/>
        </p:nvSpPr>
        <p:spPr>
          <a:xfrm>
            <a:off x="809625" y="1346132"/>
            <a:ext cx="878681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Pre-Pregnancy Counseling: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 Takes A Village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David Hack, MD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St. Francis Tiny Steps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512CBF-A9EA-45FC-91D2-066EE0ACE8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77451"/>
            <a:ext cx="12191999" cy="140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541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CONCEPTS OF PRECONCEPTION CARE VISIT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79157" y="1229023"/>
            <a:ext cx="10033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40-50% of pregnancies are unplanned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79157" y="2902625"/>
            <a:ext cx="10033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Little research addressing outcome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79157" y="5259645"/>
            <a:ext cx="4806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Health Services Research Feb 2008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79157" y="2065824"/>
            <a:ext cx="10033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20% of women report any education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79157" y="3739426"/>
            <a:ext cx="100336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Only 36% of women with Medicaid had it before pregnancy</a:t>
            </a:r>
          </a:p>
        </p:txBody>
      </p:sp>
    </p:spTree>
    <p:extLst>
      <p:ext uri="{BB962C8B-B14F-4D97-AF65-F5344CB8AC3E}">
        <p14:creationId xmlns:p14="http://schemas.microsoft.com/office/powerpoint/2010/main" val="355401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ONE KEY QUESTION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04047" y="2420471"/>
            <a:ext cx="9897035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Would you like to become pregnant in the next year?</a:t>
            </a:r>
          </a:p>
        </p:txBody>
      </p:sp>
    </p:spTree>
    <p:extLst>
      <p:ext uri="{BB962C8B-B14F-4D97-AF65-F5344CB8AC3E}">
        <p14:creationId xmlns:p14="http://schemas.microsoft.com/office/powerpoint/2010/main" val="22568719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2286" t="10569" r="30122" b="5691"/>
          <a:stretch/>
        </p:blipFill>
        <p:spPr>
          <a:xfrm>
            <a:off x="1550019" y="1260087"/>
            <a:ext cx="3978000" cy="49845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10507" y="1260086"/>
            <a:ext cx="566482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BEFORE PREGNANCY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www.cdc.gov/preconception/planning.html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550019" y="1260085"/>
            <a:ext cx="10125307" cy="5170564"/>
            <a:chOff x="1550019" y="1260085"/>
            <a:chExt cx="10125307" cy="517056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/>
            <a:srcRect l="32379" t="9269" r="30539" b="5041"/>
            <a:stretch/>
          </p:blipFill>
          <p:spPr>
            <a:xfrm>
              <a:off x="1550019" y="1260086"/>
              <a:ext cx="3977999" cy="5170563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010506" y="1260085"/>
              <a:ext cx="5664820" cy="36009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MY LIFE MY PLAN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hlinkClick r:id="rId6"/>
                </a:rPr>
                <a:t>www.dethrives.com/mlmpw/overview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EDUCATION FOR PRECONCEPTION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550018" y="1183999"/>
            <a:ext cx="9803782" cy="5587191"/>
            <a:chOff x="1550018" y="1183999"/>
            <a:chExt cx="9803782" cy="556989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7"/>
            <a:srcRect l="33018" t="8780" r="31037" b="7317"/>
            <a:stretch/>
          </p:blipFill>
          <p:spPr>
            <a:xfrm>
              <a:off x="1550018" y="1183999"/>
              <a:ext cx="3995996" cy="523041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921226" y="1583250"/>
              <a:ext cx="5432574" cy="517064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IMPLICIT TOOLKIT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hlinkClick r:id="rId8"/>
                </a:rPr>
                <a:t>https://www.marchofdimes.org/professionals/implicit-interconception-care-toolkit.aspx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5957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261" y="2599530"/>
            <a:ext cx="3897813" cy="1947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7" name="Group 6"/>
          <p:cNvGrpSpPr/>
          <p:nvPr/>
        </p:nvGrpSpPr>
        <p:grpSpPr>
          <a:xfrm>
            <a:off x="583800" y="416260"/>
            <a:ext cx="2326106" cy="1892968"/>
            <a:chOff x="657725" y="1010654"/>
            <a:chExt cx="2326106" cy="1892968"/>
          </a:xfrm>
        </p:grpSpPr>
        <p:sp>
          <p:nvSpPr>
            <p:cNvPr id="4" name="Oval 3"/>
            <p:cNvSpPr/>
            <p:nvPr/>
          </p:nvSpPr>
          <p:spPr>
            <a:xfrm>
              <a:off x="657725" y="1010654"/>
              <a:ext cx="2326106" cy="189296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048480" y="1172308"/>
              <a:ext cx="154459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FAMILY PLANNING AND SPACING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468393" y="2360845"/>
            <a:ext cx="2326106" cy="1892968"/>
            <a:chOff x="1430022" y="3082552"/>
            <a:chExt cx="2326106" cy="1892968"/>
          </a:xfrm>
        </p:grpSpPr>
        <p:sp>
          <p:nvSpPr>
            <p:cNvPr id="5" name="Oval 4"/>
            <p:cNvSpPr/>
            <p:nvPr/>
          </p:nvSpPr>
          <p:spPr>
            <a:xfrm>
              <a:off x="1430022" y="3082552"/>
              <a:ext cx="2326106" cy="189296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746853" y="3428871"/>
              <a:ext cx="16924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CHRONIC MEDICAL PROBLEMS</a:t>
              </a:r>
            </a:p>
          </p:txBody>
        </p:sp>
      </p:grpSp>
      <p:sp>
        <p:nvSpPr>
          <p:cNvPr id="8" name="Oval 7"/>
          <p:cNvSpPr/>
          <p:nvPr/>
        </p:nvSpPr>
        <p:spPr>
          <a:xfrm>
            <a:off x="305340" y="4415697"/>
            <a:ext cx="2326106" cy="189296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65372" y="4762017"/>
            <a:ext cx="2326106" cy="189296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477668" y="467876"/>
            <a:ext cx="2326106" cy="189296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6372080" y="186205"/>
            <a:ext cx="2326106" cy="189296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9543864" y="752496"/>
            <a:ext cx="2326106" cy="189296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8698186" y="2796456"/>
            <a:ext cx="2326106" cy="189296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9561762" y="4853977"/>
            <a:ext cx="2326106" cy="189296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9903" y="4946682"/>
            <a:ext cx="18969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REVIEW MEDICATION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82203" y="5293002"/>
            <a:ext cx="1692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FAMILY HISTORY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411440" y="1183527"/>
            <a:ext cx="2484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IMMUNIZATION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49953" y="901856"/>
            <a:ext cx="197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INFECTIONS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878593" y="1283481"/>
            <a:ext cx="1692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SUBSTANCE ABUSE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014473" y="3327441"/>
            <a:ext cx="1692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DOMESTIC VIOLENCE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864061" y="5384962"/>
            <a:ext cx="1692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NUTRITION AND DIET</a:t>
            </a:r>
          </a:p>
        </p:txBody>
      </p:sp>
      <p:sp>
        <p:nvSpPr>
          <p:cNvPr id="23" name="Oval 22"/>
          <p:cNvSpPr/>
          <p:nvPr/>
        </p:nvSpPr>
        <p:spPr>
          <a:xfrm>
            <a:off x="6501730" y="4799815"/>
            <a:ext cx="2326106" cy="189296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22013" y="5340236"/>
            <a:ext cx="20761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OCCUPATION EXPOSURE</a:t>
            </a:r>
          </a:p>
        </p:txBody>
      </p:sp>
    </p:spTree>
    <p:extLst>
      <p:ext uri="{BB962C8B-B14F-4D97-AF65-F5344CB8AC3E}">
        <p14:creationId xmlns:p14="http://schemas.microsoft.com/office/powerpoint/2010/main" val="37067462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FAMILY PLANNING AND SPACING</a:t>
            </a:r>
          </a:p>
        </p:txBody>
      </p:sp>
      <p:pic>
        <p:nvPicPr>
          <p:cNvPr id="1026" name="Picture 2" descr="Image result for Loud  famil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33631"/>
            <a:ext cx="4040654" cy="404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84588" y="1429431"/>
            <a:ext cx="523506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Advise women to avoid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interpregnancy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spacing less than 6 months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Counsel about risks/benefits to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interpregnancy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spacing less than 18 months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Begin discussion during prenatal care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Continue discussion postpartum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 Pediatric Well Visits to reinforce and screen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IMPLICIT toolkit</a:t>
            </a:r>
          </a:p>
        </p:txBody>
      </p:sp>
    </p:spTree>
    <p:extLst>
      <p:ext uri="{BB962C8B-B14F-4D97-AF65-F5344CB8AC3E}">
        <p14:creationId xmlns:p14="http://schemas.microsoft.com/office/powerpoint/2010/main" val="37201465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REVIEW OF MEDICAL HISTORY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04" y="1901683"/>
            <a:ext cx="3646366" cy="3330348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546086" y="1317644"/>
          <a:ext cx="6807714" cy="42227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038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038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302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7446">
                <a:tc>
                  <a:txBody>
                    <a:bodyPr/>
                    <a:lstStyle/>
                    <a:p>
                      <a:r>
                        <a:rPr lang="en-US" sz="2400" dirty="0"/>
                        <a:t>Pre-gestational Diabetes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Congenital</a:t>
                      </a:r>
                      <a:r>
                        <a:rPr lang="en-US" sz="2400" baseline="0" dirty="0"/>
                        <a:t> abnormalities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3022">
                <a:tc>
                  <a:txBody>
                    <a:bodyPr/>
                    <a:lstStyle/>
                    <a:p>
                      <a:r>
                        <a:rPr lang="en-US" sz="2400" dirty="0"/>
                        <a:t>Chronic Hypertension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Preeclampsia and IUGR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7788">
                <a:tc>
                  <a:txBody>
                    <a:bodyPr/>
                    <a:lstStyle/>
                    <a:p>
                      <a:r>
                        <a:rPr lang="en-US" sz="2400" dirty="0"/>
                        <a:t>Hypothyroidism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miscarriage, preterm birth, preeclampsia,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3022">
                <a:tc>
                  <a:txBody>
                    <a:bodyPr/>
                    <a:lstStyle/>
                    <a:p>
                      <a:r>
                        <a:rPr lang="en-US" sz="2400" dirty="0"/>
                        <a:t>Bariatric</a:t>
                      </a:r>
                      <a:r>
                        <a:rPr lang="en-US" sz="2400" baseline="0" dirty="0"/>
                        <a:t> surgery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Fetal growth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4206">
                <a:tc>
                  <a:txBody>
                    <a:bodyPr/>
                    <a:lstStyle/>
                    <a:p>
                      <a:r>
                        <a:rPr lang="en-US" sz="2400" dirty="0"/>
                        <a:t>Mood disorders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Bonding difficulty, neglect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4206">
                <a:tc>
                  <a:txBody>
                    <a:bodyPr/>
                    <a:lstStyle/>
                    <a:p>
                      <a:r>
                        <a:rPr lang="en-US" sz="2400" dirty="0"/>
                        <a:t>Thrombophilia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DVT</a:t>
                      </a:r>
                      <a:r>
                        <a:rPr lang="en-US" sz="2400" baseline="0" dirty="0"/>
                        <a:t> or PE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22831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REVIEW CURRENT MEDICATIONS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446" y="1690688"/>
            <a:ext cx="3217985" cy="40224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51131" y="1375276"/>
            <a:ext cx="6702669" cy="46166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Achieve safest medication profile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Optimal effectiveness to lowest teratogenic potential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Herbal products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required to be tested for safety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Educate women to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stop prescription drugs without consult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12677" y="1162771"/>
            <a:ext cx="6702669" cy="50783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Prescription Medication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Nonprescription Medication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Nutritional supplementation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Herbal Products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6589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CURRENT MEDICATION RESOURCES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10822" r="5312" b="11849"/>
          <a:stretch/>
        </p:blipFill>
        <p:spPr>
          <a:xfrm>
            <a:off x="2791442" y="1690688"/>
            <a:ext cx="6609116" cy="431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6771" t="10936" r="7708" b="19246"/>
          <a:stretch/>
        </p:blipFill>
        <p:spPr>
          <a:xfrm>
            <a:off x="2791442" y="1690688"/>
            <a:ext cx="6609116" cy="4316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2604" t="9765" r="2395" b="11980"/>
          <a:stretch/>
        </p:blipFill>
        <p:spPr>
          <a:xfrm>
            <a:off x="2743898" y="1639888"/>
            <a:ext cx="6704204" cy="44180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7964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PRESCRIPTION MEDICATIONS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28492" y="2090453"/>
            <a:ext cx="599049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ACE inhibitors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SSRI medications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Warfarin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Pain medications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Anti-seizure medications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458726"/>
            <a:ext cx="3894019" cy="259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6684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NONPRESCRIPTION MEDICATIONS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63308" y="2090453"/>
            <a:ext cx="5990492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Analgesic medications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Cough and cold medications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Symptomatic GI treatments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Sleep aids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90453"/>
            <a:ext cx="4261338" cy="303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146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33A3370-7A1C-4826-AAC8-F91BE7EAA4E2}"/>
              </a:ext>
            </a:extLst>
          </p:cNvPr>
          <p:cNvSpPr txBox="1"/>
          <p:nvPr/>
        </p:nvSpPr>
        <p:spPr>
          <a:xfrm>
            <a:off x="538162" y="371856"/>
            <a:ext cx="87868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DISCLOSURE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512CBF-A9EA-45FC-91D2-066EE0ACE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77451"/>
            <a:ext cx="12191999" cy="14007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A212002-1297-4AA7-B529-B97AC917E9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3718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0B3219-89AD-43AC-8C5B-6698CD5A1084}"/>
              </a:ext>
            </a:extLst>
          </p:cNvPr>
          <p:cNvSpPr txBox="1"/>
          <p:nvPr/>
        </p:nvSpPr>
        <p:spPr>
          <a:xfrm>
            <a:off x="542925" y="1328738"/>
            <a:ext cx="8786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have nothing to disclose.</a:t>
            </a:r>
          </a:p>
        </p:txBody>
      </p:sp>
    </p:spTree>
    <p:extLst>
      <p:ext uri="{BB962C8B-B14F-4D97-AF65-F5344CB8AC3E}">
        <p14:creationId xmlns:p14="http://schemas.microsoft.com/office/powerpoint/2010/main" val="14931153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NONPRESCRIPTION MEDICATIONS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82BA4C-B860-4039-969E-32905328B45A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2"/>
          <a:stretch/>
        </p:blipFill>
        <p:spPr bwMode="auto">
          <a:xfrm>
            <a:off x="2131671" y="1125638"/>
            <a:ext cx="7928657" cy="460672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D32D3D-7853-4099-A0BD-F6409B915DE8}"/>
              </a:ext>
            </a:extLst>
          </p:cNvPr>
          <p:cNvSpPr txBox="1"/>
          <p:nvPr/>
        </p:nvSpPr>
        <p:spPr>
          <a:xfrm>
            <a:off x="2131671" y="5563085"/>
            <a:ext cx="60632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 Pharmacist, September 2019</a:t>
            </a:r>
          </a:p>
        </p:txBody>
      </p:sp>
    </p:spTree>
    <p:extLst>
      <p:ext uri="{BB962C8B-B14F-4D97-AF65-F5344CB8AC3E}">
        <p14:creationId xmlns:p14="http://schemas.microsoft.com/office/powerpoint/2010/main" val="32427601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HERBAL AND VITAMIN SUPPLEMENTS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16504CD-C9AE-4C19-B661-BAC680F665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4" t="13164" r="4208" b="10886"/>
          <a:stretch/>
        </p:blipFill>
        <p:spPr>
          <a:xfrm>
            <a:off x="1776768" y="1453741"/>
            <a:ext cx="8638463" cy="39505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9AE8EC-A451-467A-82BB-8E322A9836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114" t="13671" r="11709" b="10042"/>
          <a:stretch/>
        </p:blipFill>
        <p:spPr>
          <a:xfrm>
            <a:off x="1537449" y="1141743"/>
            <a:ext cx="8877782" cy="481146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C2AB9CE-9A6A-4C17-A237-155FB0658C20}"/>
              </a:ext>
            </a:extLst>
          </p:cNvPr>
          <p:cNvGrpSpPr/>
          <p:nvPr/>
        </p:nvGrpSpPr>
        <p:grpSpPr>
          <a:xfrm>
            <a:off x="1080248" y="1018339"/>
            <a:ext cx="9792183" cy="4934865"/>
            <a:chOff x="-3321937" y="1286879"/>
            <a:chExt cx="9792183" cy="493486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9927002-70B3-4D2E-BD13-DA883CD5879F}"/>
                </a:ext>
              </a:extLst>
            </p:cNvPr>
            <p:cNvSpPr/>
            <p:nvPr/>
          </p:nvSpPr>
          <p:spPr>
            <a:xfrm>
              <a:off x="-3321937" y="1286879"/>
              <a:ext cx="9792183" cy="49348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A6F8C81-41A4-4F5C-82B3-9A8A44B854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4526" t="12321" r="15507" b="8523"/>
            <a:stretch/>
          </p:blipFill>
          <p:spPr>
            <a:xfrm>
              <a:off x="-2165486" y="1453741"/>
              <a:ext cx="7405869" cy="47128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900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HERBAL AND VITAMIN SUPPLEMENTS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56030" y="2090453"/>
            <a:ext cx="307772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Echinacea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Goldenseal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Dong Quai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Yohimbe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84" y="2189752"/>
            <a:ext cx="4304925" cy="287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0147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REVIEW FAMILY AND GENETIC HISTORY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88906"/>
            <a:ext cx="5192027" cy="32568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61775" y="1947599"/>
            <a:ext cx="498230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Pre-pregnancy and pregnancy screening offered the same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Pre-pregnancy and pregnancy screening paid by insurance differently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Formal genetic counseling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Preimplantation genetic testing</a:t>
            </a:r>
          </a:p>
        </p:txBody>
      </p:sp>
    </p:spTree>
    <p:extLst>
      <p:ext uri="{BB962C8B-B14F-4D97-AF65-F5344CB8AC3E}">
        <p14:creationId xmlns:p14="http://schemas.microsoft.com/office/powerpoint/2010/main" val="25574089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REVIEW FAMILY AND GENETIC HISTORY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31163" y="1905506"/>
            <a:ext cx="498230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Cystic Fibrosis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Fragile X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Hemoglobinopathies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Spinal muscular atrophy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Trisomy chromosomes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-Sachs disease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42"/>
          <a:stretch/>
        </p:blipFill>
        <p:spPr>
          <a:xfrm>
            <a:off x="1264923" y="1751868"/>
            <a:ext cx="3119507" cy="356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0298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IMMUNIZATIONS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96" r="11830"/>
          <a:stretch/>
        </p:blipFill>
        <p:spPr>
          <a:xfrm>
            <a:off x="1035424" y="1690688"/>
            <a:ext cx="3074895" cy="39441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07543" y="2044005"/>
            <a:ext cx="58325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evidence exists of risk to infant from vaccination with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INACTIVATED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virus,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BACTERIAL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vaccines, or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TOXOIDS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07543" y="3910779"/>
            <a:ext cx="62366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Due to theoretical risk,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LIVE ATTENUATED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vaccines and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LIVE BACTERIAL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vaccines are generally contraindicated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35424" y="5777554"/>
            <a:ext cx="57794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CDC:  Pregnancy and vaccinations (last updated 2016)</a:t>
            </a:r>
          </a:p>
        </p:txBody>
      </p:sp>
    </p:spTree>
    <p:extLst>
      <p:ext uri="{BB962C8B-B14F-4D97-AF65-F5344CB8AC3E}">
        <p14:creationId xmlns:p14="http://schemas.microsoft.com/office/powerpoint/2010/main" val="27093813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pregnant belly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6" r="41499" b="8417"/>
          <a:stretch/>
        </p:blipFill>
        <p:spPr bwMode="auto">
          <a:xfrm>
            <a:off x="1042666" y="1690688"/>
            <a:ext cx="3067653" cy="396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IMMUNIZATIONS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28892" y="2351763"/>
            <a:ext cx="55764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INFLUENZA (inactivated vs LAIV)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TDAP vs TD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MMR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VARICELLA</a:t>
            </a:r>
          </a:p>
        </p:txBody>
      </p:sp>
    </p:spTree>
    <p:extLst>
      <p:ext uri="{BB962C8B-B14F-4D97-AF65-F5344CB8AC3E}">
        <p14:creationId xmlns:p14="http://schemas.microsoft.com/office/powerpoint/2010/main" val="33500707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5" r="37297"/>
          <a:stretch/>
        </p:blipFill>
        <p:spPr>
          <a:xfrm>
            <a:off x="1038873" y="1690688"/>
            <a:ext cx="3071446" cy="3966983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IMMUNIZATIONS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65606" y="1606227"/>
            <a:ext cx="489066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INFLUENZA (inactivated vs LAIV)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HEPATITIS B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MMR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VARICELLA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HPV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PNEUMOCOCCAL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TD and TDAP</a:t>
            </a:r>
          </a:p>
        </p:txBody>
      </p:sp>
    </p:spTree>
    <p:extLst>
      <p:ext uri="{BB962C8B-B14F-4D97-AF65-F5344CB8AC3E}">
        <p14:creationId xmlns:p14="http://schemas.microsoft.com/office/powerpoint/2010/main" val="3995611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INFECTIOUS DISEASE SCREENING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31" y="1690688"/>
            <a:ext cx="5064369" cy="33076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62765" y="1959470"/>
            <a:ext cx="3587261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Chlamydia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Gonorrhea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Hepatitis B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Hepatitis C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HIV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7217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5" r="11513"/>
          <a:stretch/>
        </p:blipFill>
        <p:spPr>
          <a:xfrm>
            <a:off x="838200" y="1676931"/>
            <a:ext cx="4650757" cy="3058355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CHLAMYDIA AND GONORRHEA SCREENING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99595" y="1690688"/>
            <a:ext cx="40767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Women 24 and younger who are sexually active (B)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Older women at increased risk (B)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Insufficient evidence for screening in men (I)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6127" y="5316178"/>
            <a:ext cx="57794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United States Preventative Task Force current recommendations</a:t>
            </a:r>
          </a:p>
        </p:txBody>
      </p:sp>
    </p:spTree>
    <p:extLst>
      <p:ext uri="{BB962C8B-B14F-4D97-AF65-F5344CB8AC3E}">
        <p14:creationId xmlns:p14="http://schemas.microsoft.com/office/powerpoint/2010/main" val="103190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575" y="3456928"/>
            <a:ext cx="4543825" cy="30292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8161" y="1288693"/>
            <a:ext cx="837723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the scope of the problem in Delaware and how can preconception care help?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basic topics of preconception care and how to work them into your daily practice.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are some resources that can be used in preconception care?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768610-316E-417C-81BD-7EEED18CAD65}"/>
              </a:ext>
            </a:extLst>
          </p:cNvPr>
          <p:cNvSpPr txBox="1"/>
          <p:nvPr/>
        </p:nvSpPr>
        <p:spPr>
          <a:xfrm>
            <a:off x="538162" y="371856"/>
            <a:ext cx="87868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LEARNING OBJECTIVES</a:t>
            </a:r>
          </a:p>
        </p:txBody>
      </p:sp>
    </p:spTree>
    <p:extLst>
      <p:ext uri="{BB962C8B-B14F-4D97-AF65-F5344CB8AC3E}">
        <p14:creationId xmlns:p14="http://schemas.microsoft.com/office/powerpoint/2010/main" val="41542971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HEPATITIS B SCREENING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0" y="1577204"/>
            <a:ext cx="391341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Injection drug users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 who have sex with men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Elevated ALT/AST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Household contacts and sexual contacts with known carriers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People with HIV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Pregnant women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Exposure to blood with hepatitis B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970" y="1951902"/>
            <a:ext cx="4724610" cy="31497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01970" y="5362856"/>
            <a:ext cx="57794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CDC September 2008 current recommendations</a:t>
            </a:r>
          </a:p>
        </p:txBody>
      </p:sp>
    </p:spTree>
    <p:extLst>
      <p:ext uri="{BB962C8B-B14F-4D97-AF65-F5344CB8AC3E}">
        <p14:creationId xmlns:p14="http://schemas.microsoft.com/office/powerpoint/2010/main" val="20002252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3" r="7856"/>
          <a:stretch/>
        </p:blipFill>
        <p:spPr>
          <a:xfrm>
            <a:off x="838199" y="1690689"/>
            <a:ext cx="5041067" cy="3289526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HEPATITIS C SCREENING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80342" y="1720840"/>
            <a:ext cx="447821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Born 1945 to 1965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Ever injected drugs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Received blood, blood components, or organ transplant before July 1992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Hemodialysis long-term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HIV infected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Persistent elevated ALT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Exposure to Hepatitis C blood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60013" y="1435993"/>
            <a:ext cx="4478215" cy="37856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Intranasal cocaine or other illegal substance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History of tattooing or body piercing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History of multiple sex partners or STI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Long term hepatitis C partner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199" y="5463075"/>
            <a:ext cx="57794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CDC MMWR 2012 current recommendations</a:t>
            </a:r>
          </a:p>
        </p:txBody>
      </p:sp>
    </p:spTree>
    <p:extLst>
      <p:ext uri="{BB962C8B-B14F-4D97-AF65-F5344CB8AC3E}">
        <p14:creationId xmlns:p14="http://schemas.microsoft.com/office/powerpoint/2010/main" val="113888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SUBSTANCE ABUSE ASSESSMENT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199" y="1879092"/>
            <a:ext cx="4453515" cy="29704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99042" y="1879092"/>
            <a:ext cx="42634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NIDA Quick Screen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or more alcohol drinks a day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Tobacco products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Prescription drugs for Non-Medical reasons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Illegal Drugs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228" t="12761" r="3125" b="6381"/>
          <a:stretch/>
        </p:blipFill>
        <p:spPr>
          <a:xfrm>
            <a:off x="784872" y="1879092"/>
            <a:ext cx="4633842" cy="320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092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835366" y="1579173"/>
            <a:ext cx="5384800" cy="33855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Adverse pregnancy outcomes: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IUGR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Placenta Previa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Abruptio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placentae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PPROM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Low birth weight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Perinatal mortality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Ectopic pregnancy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01732" y="1613118"/>
            <a:ext cx="5356962" cy="36317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Adverse childhood risk: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Asthma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Infantile colic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Childhood obesity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SIDS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TOBACCO PRODUCTS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49" y="1579213"/>
            <a:ext cx="4835694" cy="347934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40260" y="1667605"/>
            <a:ext cx="5384800" cy="35086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 A’s of Smoking Cessation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ASK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about status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ADVISE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about risk/to stop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ASSESS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willingness to quit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ASSIST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those ready to quit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ARRANGE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follow up visits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917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ALCOHOL USE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71550" y="1897357"/>
            <a:ext cx="5635579" cy="26468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Fetal Alcohol Spectrum Disorder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Affect fetus at any stage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Facial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dysmorphia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Growth defects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CNS abnormalities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Lifelong affects for the newborn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7" t="-376" b="376"/>
          <a:stretch/>
        </p:blipFill>
        <p:spPr>
          <a:xfrm>
            <a:off x="838200" y="1897357"/>
            <a:ext cx="3974066" cy="306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7858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53837" y="2130431"/>
            <a:ext cx="5384800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2-5% of pregnancies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Legalized in several states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Chemicals in any form can be bad for your baby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Breast feeding affects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8277" t="29413" r="35844" b="40561"/>
          <a:stretch/>
        </p:blipFill>
        <p:spPr>
          <a:xfrm>
            <a:off x="5405976" y="1690688"/>
            <a:ext cx="5125350" cy="3431378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MARIJUANA USE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2" r="9810"/>
          <a:stretch/>
        </p:blipFill>
        <p:spPr>
          <a:xfrm>
            <a:off x="838200" y="1742342"/>
            <a:ext cx="4352481" cy="302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358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67954" y="288128"/>
            <a:ext cx="10856089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VIOLENCE AND INTIMATE PARTNER VIOLENCE</a:t>
            </a:r>
          </a:p>
        </p:txBody>
      </p:sp>
      <p:pic>
        <p:nvPicPr>
          <p:cNvPr id="1026" name="Picture 2" descr="http://www.vov.com/images/made/images/issues/prevent-domestic-violence_290_435_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452" y="1586401"/>
            <a:ext cx="2762250" cy="414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22985" y="1586401"/>
            <a:ext cx="5955323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in 3 women experience partner violence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Begin discussion framing the context that all women are screened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Mandated to report gun shots, poisonings or stabbings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06261" y="5967046"/>
            <a:ext cx="57794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Delaware Code Title 24: Chapter 17:  Section 1762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497622" y="1320811"/>
            <a:ext cx="9346224" cy="5043888"/>
            <a:chOff x="1497622" y="1320811"/>
            <a:chExt cx="9346224" cy="504388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/>
            <a:srcRect l="15962" t="20684" r="16517" b="22689"/>
            <a:stretch/>
          </p:blipFill>
          <p:spPr>
            <a:xfrm>
              <a:off x="1497622" y="1320811"/>
              <a:ext cx="9346224" cy="440896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7" name="TextBox 6"/>
            <p:cNvSpPr txBox="1"/>
            <p:nvPr/>
          </p:nvSpPr>
          <p:spPr>
            <a:xfrm>
              <a:off x="2033954" y="5995367"/>
              <a:ext cx="81534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www.dcdav.org/domestic-violence/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6090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ASSESS NUTRITIONAL STATUS</a:t>
            </a:r>
          </a:p>
        </p:txBody>
      </p:sp>
      <p:pic>
        <p:nvPicPr>
          <p:cNvPr id="2050" name="Picture 2" descr="https://tse4.mm.bing.net/th?id=OIP.hB3Xb6XKl-Uw63UNBNLUBQHaHa&amp;pid=Api&amp;P=0&amp;w=300&amp;h=3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991" y="1690688"/>
            <a:ext cx="3681046" cy="3681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49014" y="1874728"/>
            <a:ext cx="514056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Folic Acid  (400mcgm/day)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Caffeine consumption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Fish and mercury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Listeria infections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Eating disorders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Bariatric surgery and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malabsorptive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disease</a:t>
            </a:r>
          </a:p>
        </p:txBody>
      </p:sp>
    </p:spTree>
    <p:extLst>
      <p:ext uri="{BB962C8B-B14F-4D97-AF65-F5344CB8AC3E}">
        <p14:creationId xmlns:p14="http://schemas.microsoft.com/office/powerpoint/2010/main" val="31053700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ASSESS NUTRITIONAL STATUS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09943" y="1659285"/>
            <a:ext cx="514056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Folic Acid  (400mcgm/day)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Caffeine consumption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Fish and mercury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Listeria infections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Eating disorders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Bariatric surgery and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malabsorptive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disease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781" y="1285708"/>
            <a:ext cx="3051407" cy="456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559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ASSESS NUTRITIONAL STATUS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11103" y="1874727"/>
            <a:ext cx="514056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Folic Acid  (400mcgm/day)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Caffeine consumption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Fish and mercury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Listeria infections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Eating disorders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Bariatric surgery and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malabsorptive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disease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95487"/>
            <a:ext cx="4514850" cy="286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381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09A30F76-AC13-4945-9414-1553A09E6C26}"/>
              </a:ext>
            </a:extLst>
          </p:cNvPr>
          <p:cNvSpPr/>
          <p:nvPr/>
        </p:nvSpPr>
        <p:spPr>
          <a:xfrm>
            <a:off x="0" y="0"/>
            <a:ext cx="12192000" cy="2928938"/>
          </a:xfrm>
          <a:prstGeom prst="flowChartDocument">
            <a:avLst/>
          </a:prstGeom>
          <a:gradFill>
            <a:gsLst>
              <a:gs pos="4000">
                <a:srgbClr val="BC8FDD"/>
              </a:gs>
              <a:gs pos="52000">
                <a:srgbClr val="D6EFFE"/>
              </a:gs>
              <a:gs pos="92000">
                <a:srgbClr val="BC8FDD"/>
              </a:gs>
            </a:gsLst>
            <a:lin ang="54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lowchart: Document 4">
            <a:extLst>
              <a:ext uri="{FF2B5EF4-FFF2-40B4-BE49-F238E27FC236}">
                <a16:creationId xmlns:a16="http://schemas.microsoft.com/office/drawing/2014/main" id="{F949B64D-3E0A-4976-93E3-29564642DB8C}"/>
              </a:ext>
            </a:extLst>
          </p:cNvPr>
          <p:cNvSpPr/>
          <p:nvPr/>
        </p:nvSpPr>
        <p:spPr>
          <a:xfrm rot="10800000">
            <a:off x="0" y="5220056"/>
            <a:ext cx="12192000" cy="1877437"/>
          </a:xfrm>
          <a:prstGeom prst="flowChartDocument">
            <a:avLst/>
          </a:prstGeom>
          <a:gradFill>
            <a:gsLst>
              <a:gs pos="28000">
                <a:srgbClr val="BC8FDD"/>
              </a:gs>
              <a:gs pos="58000">
                <a:srgbClr val="BFE5FD"/>
              </a:gs>
              <a:gs pos="88000">
                <a:srgbClr val="BC8FDD"/>
              </a:gs>
            </a:gsLst>
            <a:lin ang="54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CD4BD4-51F8-43C0-9724-C36A0D311B89}"/>
              </a:ext>
            </a:extLst>
          </p:cNvPr>
          <p:cNvSpPr txBox="1"/>
          <p:nvPr/>
        </p:nvSpPr>
        <p:spPr>
          <a:xfrm>
            <a:off x="2757488" y="5879394"/>
            <a:ext cx="8086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Please answer these polling questions.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A3ED3B-9275-459F-8085-10981BABF833}"/>
              </a:ext>
            </a:extLst>
          </p:cNvPr>
          <p:cNvSpPr txBox="1"/>
          <p:nvPr/>
        </p:nvSpPr>
        <p:spPr>
          <a:xfrm>
            <a:off x="761750" y="3429000"/>
            <a:ext cx="100824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PRE-TEST QUESTIONS</a:t>
            </a:r>
          </a:p>
        </p:txBody>
      </p:sp>
    </p:spTree>
    <p:extLst>
      <p:ext uri="{BB962C8B-B14F-4D97-AF65-F5344CB8AC3E}">
        <p14:creationId xmlns:p14="http://schemas.microsoft.com/office/powerpoint/2010/main" val="28471825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ASSESS NUTRITIONAL STATUS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92746" y="2051170"/>
            <a:ext cx="514056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Folic Acid  (400mcgm/day)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Caffeine consumption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Fish and mercury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Listeria infections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Eating disorders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Bariatric surgery and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malabsorptive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disease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29627"/>
            <a:ext cx="4590031" cy="306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669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ASSESS NUTRITIONAL STATUS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02742" y="2132036"/>
            <a:ext cx="514056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Folic Acid  (400mcgm/day)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Caffeine consumption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Fish and mercury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Listeria infections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Eating disorders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83129"/>
            <a:ext cx="4606391" cy="30619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96351" y="3021612"/>
            <a:ext cx="4090087" cy="1384995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(800) 931-2237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National Eating Disorders Association</a:t>
            </a:r>
          </a:p>
        </p:txBody>
      </p:sp>
    </p:spTree>
    <p:extLst>
      <p:ext uri="{BB962C8B-B14F-4D97-AF65-F5344CB8AC3E}">
        <p14:creationId xmlns:p14="http://schemas.microsoft.com/office/powerpoint/2010/main" val="2435571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HEALTHY BODY WEIGHT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34475" y="1413063"/>
            <a:ext cx="5298830" cy="40318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Reproductive Risks high BMI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Infertility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Miscarriage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Birth defects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Preterm delivery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Gestational diabetes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Gestational hypertension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Cesarean delivery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Thromboembolic events</a:t>
            </a:r>
          </a:p>
        </p:txBody>
      </p:sp>
      <p:pic>
        <p:nvPicPr>
          <p:cNvPr id="3076" name="Picture 4" descr="Body mass index vector illustration from underweight to extremely obese. Woman silhouettes with different obesity degrees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85825"/>
            <a:ext cx="4744228" cy="3320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834475" y="1151802"/>
            <a:ext cx="5298830" cy="41549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Reproductive Risks low BMI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Small for gestational age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Low birth weight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749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39838" y="365125"/>
            <a:ext cx="11285316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OCCUPATIONAL/ENVIRONMENTAL EXPOSURE</a:t>
            </a:r>
          </a:p>
        </p:txBody>
      </p:sp>
      <p:pic>
        <p:nvPicPr>
          <p:cNvPr id="4098" name="Picture 2" descr="Image result for occupation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85" y="1836799"/>
            <a:ext cx="4999247" cy="3166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626432" y="1280106"/>
            <a:ext cx="4478215" cy="35702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Home risks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bisphenol-A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Pesticides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Lead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Asbestos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09201" y="1836799"/>
            <a:ext cx="4712677" cy="36009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 risks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Agriculture (pesticides)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Manufacturing (solvents and heavy metals)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Dry cleaning (solvents)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Health Care (biologics and radiation)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7655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aafp.org/afp/2013/1015/hi-res/afp20131015p499-ut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194" y="645816"/>
            <a:ext cx="9533612" cy="5263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6829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09A30F76-AC13-4945-9414-1553A09E6C26}"/>
              </a:ext>
            </a:extLst>
          </p:cNvPr>
          <p:cNvSpPr/>
          <p:nvPr/>
        </p:nvSpPr>
        <p:spPr>
          <a:xfrm>
            <a:off x="0" y="0"/>
            <a:ext cx="12192000" cy="2928938"/>
          </a:xfrm>
          <a:prstGeom prst="flowChartDocument">
            <a:avLst/>
          </a:prstGeom>
          <a:gradFill>
            <a:gsLst>
              <a:gs pos="4000">
                <a:srgbClr val="BC8FDD"/>
              </a:gs>
              <a:gs pos="52000">
                <a:srgbClr val="D6EFFE"/>
              </a:gs>
              <a:gs pos="92000">
                <a:srgbClr val="BC8FDD"/>
              </a:gs>
            </a:gsLst>
            <a:lin ang="54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lowchart: Document 4">
            <a:extLst>
              <a:ext uri="{FF2B5EF4-FFF2-40B4-BE49-F238E27FC236}">
                <a16:creationId xmlns:a16="http://schemas.microsoft.com/office/drawing/2014/main" id="{F949B64D-3E0A-4976-93E3-29564642DB8C}"/>
              </a:ext>
            </a:extLst>
          </p:cNvPr>
          <p:cNvSpPr/>
          <p:nvPr/>
        </p:nvSpPr>
        <p:spPr>
          <a:xfrm rot="10800000">
            <a:off x="0" y="5220056"/>
            <a:ext cx="12192000" cy="1877437"/>
          </a:xfrm>
          <a:prstGeom prst="flowChartDocument">
            <a:avLst/>
          </a:prstGeom>
          <a:gradFill>
            <a:gsLst>
              <a:gs pos="28000">
                <a:srgbClr val="BC8FDD"/>
              </a:gs>
              <a:gs pos="58000">
                <a:srgbClr val="BFE5FD"/>
              </a:gs>
              <a:gs pos="88000">
                <a:srgbClr val="BC8FDD"/>
              </a:gs>
            </a:gsLst>
            <a:lin ang="54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CD4BD4-51F8-43C0-9724-C36A0D311B89}"/>
              </a:ext>
            </a:extLst>
          </p:cNvPr>
          <p:cNvSpPr txBox="1"/>
          <p:nvPr/>
        </p:nvSpPr>
        <p:spPr>
          <a:xfrm>
            <a:off x="2757488" y="5879394"/>
            <a:ext cx="8086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Please answer these polling questions.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A3ED3B-9275-459F-8085-10981BABF833}"/>
              </a:ext>
            </a:extLst>
          </p:cNvPr>
          <p:cNvSpPr txBox="1"/>
          <p:nvPr/>
        </p:nvSpPr>
        <p:spPr>
          <a:xfrm>
            <a:off x="761750" y="3429000"/>
            <a:ext cx="100824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POST-TEST QUESTIONS</a:t>
            </a:r>
          </a:p>
        </p:txBody>
      </p:sp>
    </p:spTree>
    <p:extLst>
      <p:ext uri="{BB962C8B-B14F-4D97-AF65-F5344CB8AC3E}">
        <p14:creationId xmlns:p14="http://schemas.microsoft.com/office/powerpoint/2010/main" val="29125712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09A30F76-AC13-4945-9414-1553A09E6C26}"/>
              </a:ext>
            </a:extLst>
          </p:cNvPr>
          <p:cNvSpPr/>
          <p:nvPr/>
        </p:nvSpPr>
        <p:spPr>
          <a:xfrm>
            <a:off x="0" y="0"/>
            <a:ext cx="12192000" cy="2928938"/>
          </a:xfrm>
          <a:prstGeom prst="flowChartDocument">
            <a:avLst/>
          </a:prstGeom>
          <a:gradFill>
            <a:gsLst>
              <a:gs pos="4000">
                <a:srgbClr val="BC8FDD"/>
              </a:gs>
              <a:gs pos="52000">
                <a:srgbClr val="D6EFFE"/>
              </a:gs>
              <a:gs pos="92000">
                <a:srgbClr val="BC8FDD"/>
              </a:gs>
            </a:gsLst>
            <a:lin ang="54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lowchart: Document 4">
            <a:extLst>
              <a:ext uri="{FF2B5EF4-FFF2-40B4-BE49-F238E27FC236}">
                <a16:creationId xmlns:a16="http://schemas.microsoft.com/office/drawing/2014/main" id="{F949B64D-3E0A-4976-93E3-29564642DB8C}"/>
              </a:ext>
            </a:extLst>
          </p:cNvPr>
          <p:cNvSpPr/>
          <p:nvPr/>
        </p:nvSpPr>
        <p:spPr>
          <a:xfrm rot="10800000">
            <a:off x="0" y="5220056"/>
            <a:ext cx="12192000" cy="1877437"/>
          </a:xfrm>
          <a:prstGeom prst="flowChartDocument">
            <a:avLst/>
          </a:prstGeom>
          <a:gradFill>
            <a:gsLst>
              <a:gs pos="28000">
                <a:srgbClr val="BC8FDD"/>
              </a:gs>
              <a:gs pos="58000">
                <a:srgbClr val="BFE5FD"/>
              </a:gs>
              <a:gs pos="88000">
                <a:srgbClr val="BC8FDD"/>
              </a:gs>
            </a:gsLst>
            <a:lin ang="54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2923F5-C6AF-49EE-A5FC-FEBDF7E61226}"/>
              </a:ext>
            </a:extLst>
          </p:cNvPr>
          <p:cNvSpPr txBox="1"/>
          <p:nvPr/>
        </p:nvSpPr>
        <p:spPr>
          <a:xfrm>
            <a:off x="185736" y="-89089"/>
            <a:ext cx="11587163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Q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             </a:t>
            </a:r>
            <a:r>
              <a:rPr kumimoji="0" lang="en-US" sz="40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149AC7-F20A-421B-8C17-A59821A46AF5}"/>
              </a:ext>
            </a:extLst>
          </p:cNvPr>
          <p:cNvSpPr txBox="1"/>
          <p:nvPr/>
        </p:nvSpPr>
        <p:spPr>
          <a:xfrm>
            <a:off x="4941730" y="240863"/>
            <a:ext cx="490336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&amp;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CD4BD4-51F8-43C0-9724-C36A0D311B89}"/>
              </a:ext>
            </a:extLst>
          </p:cNvPr>
          <p:cNvSpPr txBox="1"/>
          <p:nvPr/>
        </p:nvSpPr>
        <p:spPr>
          <a:xfrm>
            <a:off x="2757488" y="5879394"/>
            <a:ext cx="8086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 the Chat feature located either at the upper or lower portion of your screen.</a:t>
            </a:r>
          </a:p>
        </p:txBody>
      </p:sp>
    </p:spTree>
    <p:extLst>
      <p:ext uri="{BB962C8B-B14F-4D97-AF65-F5344CB8AC3E}">
        <p14:creationId xmlns:p14="http://schemas.microsoft.com/office/powerpoint/2010/main" val="263813803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09A30F76-AC13-4945-9414-1553A09E6C26}"/>
              </a:ext>
            </a:extLst>
          </p:cNvPr>
          <p:cNvSpPr/>
          <p:nvPr/>
        </p:nvSpPr>
        <p:spPr>
          <a:xfrm>
            <a:off x="0" y="0"/>
            <a:ext cx="12192000" cy="2415362"/>
          </a:xfrm>
          <a:prstGeom prst="flowChartDocument">
            <a:avLst/>
          </a:prstGeom>
          <a:gradFill>
            <a:gsLst>
              <a:gs pos="4000">
                <a:srgbClr val="BC8FDD"/>
              </a:gs>
              <a:gs pos="52000">
                <a:srgbClr val="D6EFFE"/>
              </a:gs>
              <a:gs pos="92000">
                <a:srgbClr val="BC8FDD"/>
              </a:gs>
            </a:gsLst>
            <a:lin ang="54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lowchart: Document 4">
            <a:extLst>
              <a:ext uri="{FF2B5EF4-FFF2-40B4-BE49-F238E27FC236}">
                <a16:creationId xmlns:a16="http://schemas.microsoft.com/office/drawing/2014/main" id="{F949B64D-3E0A-4976-93E3-29564642DB8C}"/>
              </a:ext>
            </a:extLst>
          </p:cNvPr>
          <p:cNvSpPr/>
          <p:nvPr/>
        </p:nvSpPr>
        <p:spPr>
          <a:xfrm rot="10800000">
            <a:off x="0" y="5220056"/>
            <a:ext cx="12192000" cy="1877437"/>
          </a:xfrm>
          <a:prstGeom prst="flowChartDocument">
            <a:avLst/>
          </a:prstGeom>
          <a:gradFill>
            <a:gsLst>
              <a:gs pos="28000">
                <a:srgbClr val="BC8FDD"/>
              </a:gs>
              <a:gs pos="58000">
                <a:srgbClr val="BFE5FD"/>
              </a:gs>
              <a:gs pos="88000">
                <a:srgbClr val="BC8FDD"/>
              </a:gs>
            </a:gsLst>
            <a:lin ang="54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149AC7-F20A-421B-8C17-A59821A46AF5}"/>
              </a:ext>
            </a:extLst>
          </p:cNvPr>
          <p:cNvSpPr txBox="1"/>
          <p:nvPr/>
        </p:nvSpPr>
        <p:spPr>
          <a:xfrm>
            <a:off x="2116058" y="2256353"/>
            <a:ext cx="795988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Thank you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CD4BD4-51F8-43C0-9724-C36A0D311B89}"/>
              </a:ext>
            </a:extLst>
          </p:cNvPr>
          <p:cNvSpPr txBox="1"/>
          <p:nvPr/>
        </p:nvSpPr>
        <p:spPr>
          <a:xfrm>
            <a:off x="2116058" y="4045981"/>
            <a:ext cx="80867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DAVID HACK, MD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Dhack@CHE-EAST.org</a:t>
            </a:r>
          </a:p>
        </p:txBody>
      </p:sp>
    </p:spTree>
    <p:extLst>
      <p:ext uri="{BB962C8B-B14F-4D97-AF65-F5344CB8AC3E}">
        <p14:creationId xmlns:p14="http://schemas.microsoft.com/office/powerpoint/2010/main" val="2380384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57"/>
          <a:stretch/>
        </p:blipFill>
        <p:spPr>
          <a:xfrm>
            <a:off x="6089186" y="1709962"/>
            <a:ext cx="5589924" cy="36164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>
                <a:latin typeface="+mn-lt"/>
              </a:rPr>
              <a:t>DELAWARE PREMATURE RATE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1"/>
          <a:stretch/>
        </p:blipFill>
        <p:spPr>
          <a:xfrm>
            <a:off x="835372" y="1690688"/>
            <a:ext cx="4978102" cy="363569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80970" y="1690688"/>
            <a:ext cx="10395116" cy="32624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25400" dist="25400" dir="5400000" algn="t" rotWithShape="0">
                    <a:prstClr val="black">
                      <a:alpha val="8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10.7% DELAWARE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25400" dist="25400" dir="5400000" algn="t" rotWithShape="0">
                  <a:prstClr val="black">
                    <a:alpha val="8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25400" dist="25400" dir="5400000" algn="t" rotWithShape="0">
                    <a:prstClr val="black">
                      <a:alpha val="8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PRETERM RATE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5372" y="5511531"/>
            <a:ext cx="6934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March of Dimes Report Card, 2019</a:t>
            </a:r>
          </a:p>
        </p:txBody>
      </p:sp>
    </p:spTree>
    <p:extLst>
      <p:ext uri="{BB962C8B-B14F-4D97-AF65-F5344CB8AC3E}">
        <p14:creationId xmlns:p14="http://schemas.microsoft.com/office/powerpoint/2010/main" val="3979957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981101" y="1284698"/>
            <a:ext cx="2206625" cy="1387722"/>
            <a:chOff x="7981101" y="1284698"/>
            <a:chExt cx="2206625" cy="138772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1101" y="1284698"/>
              <a:ext cx="2206625" cy="1387722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8286668" y="1563060"/>
              <a:ext cx="159549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9.4%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9306432" y="2368643"/>
            <a:ext cx="2593004" cy="2057116"/>
            <a:chOff x="9306432" y="2368643"/>
            <a:chExt cx="2593004" cy="205711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34746">
              <a:off x="9306432" y="2368643"/>
              <a:ext cx="2593004" cy="205711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 rot="1123280">
              <a:off x="9956448" y="3084855"/>
              <a:ext cx="166743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9.0%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969170" y="3140014"/>
            <a:ext cx="1395341" cy="2616412"/>
            <a:chOff x="7969170" y="3140014"/>
            <a:chExt cx="1395341" cy="261641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94510">
              <a:off x="8021420" y="3140014"/>
              <a:ext cx="1343091" cy="261641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 rot="2248289">
              <a:off x="7969170" y="3801889"/>
              <a:ext cx="13747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9.5%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71948" y="5859915"/>
            <a:ext cx="6934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National Center for Health Statistics 2017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STATE REPORT CARD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7708900" y="1372080"/>
            <a:ext cx="4004234" cy="4345814"/>
            <a:chOff x="7820865" y="1181100"/>
            <a:chExt cx="4092665" cy="5298141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0865" y="1181100"/>
              <a:ext cx="4092665" cy="529814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7" name="TextBox 16"/>
            <p:cNvSpPr txBox="1"/>
            <p:nvPr/>
          </p:nvSpPr>
          <p:spPr>
            <a:xfrm>
              <a:off x="8867911" y="4715707"/>
              <a:ext cx="1780233" cy="938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10.7%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92357D9F-6563-4B1D-8756-880D7903A89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946" t="22792" r="22911" b="8522"/>
          <a:stretch/>
        </p:blipFill>
        <p:spPr>
          <a:xfrm>
            <a:off x="517288" y="1095182"/>
            <a:ext cx="7088860" cy="4710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129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ispanic mother playing with infant on bed Stock Photo - Premium Royalty-Free, Code: 619-0710920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92"/>
          <a:stretch/>
        </p:blipFill>
        <p:spPr bwMode="auto">
          <a:xfrm>
            <a:off x="6720466" y="1807540"/>
            <a:ext cx="3795293" cy="327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+mn-lt"/>
              </a:rPr>
              <a:t>DISPARITY IN THE STATE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00" y="1807540"/>
            <a:ext cx="5236824" cy="32704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77398" y="2395835"/>
            <a:ext cx="9116663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25400" dist="25400" dir="5400000" algn="t" rotWithShape="0">
                    <a:prstClr val="black">
                      <a:alpha val="8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Black infants:       12.1%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25400" dist="25400" dir="5400000" algn="t" rotWithShape="0">
                    <a:prstClr val="black">
                      <a:alpha val="8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Hispanic infants:  8.7%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57400" y="6165273"/>
            <a:ext cx="6934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March of Dimes Report Card, 2018</a:t>
            </a:r>
          </a:p>
        </p:txBody>
      </p:sp>
    </p:spTree>
    <p:extLst>
      <p:ext uri="{BB962C8B-B14F-4D97-AF65-F5344CB8AC3E}">
        <p14:creationId xmlns:p14="http://schemas.microsoft.com/office/powerpoint/2010/main" val="4294455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DELAWARE DISPARITY RATIO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874691-E433-4EDE-B9D5-5C98D5DD01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7" t="29874" r="7626" b="17963"/>
          <a:stretch/>
        </p:blipFill>
        <p:spPr>
          <a:xfrm>
            <a:off x="500570" y="1685947"/>
            <a:ext cx="11190859" cy="372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0994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BORN TOO SOON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146992" y="1234095"/>
            <a:ext cx="3362255" cy="4861906"/>
            <a:chOff x="2653063" y="-579900"/>
            <a:chExt cx="5074512" cy="805361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l="11397" t="14903" r="33603" b="7842"/>
            <a:stretch/>
          </p:blipFill>
          <p:spPr>
            <a:xfrm>
              <a:off x="2770094" y="-579900"/>
              <a:ext cx="4957481" cy="391694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/>
            <a:srcRect l="10001" t="13726" r="34632" b="4445"/>
            <a:stretch/>
          </p:blipFill>
          <p:spPr>
            <a:xfrm>
              <a:off x="2653063" y="3337040"/>
              <a:ext cx="4975901" cy="4136672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1324" t="20915" r="37353" b="4401"/>
          <a:stretch/>
        </p:blipFill>
        <p:spPr>
          <a:xfrm>
            <a:off x="690281" y="1234095"/>
            <a:ext cx="6145308" cy="449425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75209" y="5273183"/>
            <a:ext cx="10554567" cy="777690"/>
            <a:chOff x="188259" y="5737413"/>
            <a:chExt cx="10554567" cy="77769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/>
            <a:srcRect l="11324" t="88410" r="34707" b="4401"/>
            <a:stretch/>
          </p:blipFill>
          <p:spPr>
            <a:xfrm>
              <a:off x="364412" y="5737413"/>
              <a:ext cx="10378414" cy="77769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" name="Oval 7"/>
            <p:cNvSpPr/>
            <p:nvPr/>
          </p:nvSpPr>
          <p:spPr>
            <a:xfrm>
              <a:off x="188259" y="5916706"/>
              <a:ext cx="2321859" cy="2773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7095565" y="1604682"/>
            <a:ext cx="486335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Born Too Soon-WHO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Single most important cause of death in children &lt;28 days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leading cause of death in children under 5 years old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095565" y="1048386"/>
            <a:ext cx="4863354" cy="4095726"/>
            <a:chOff x="7095564" y="1336888"/>
            <a:chExt cx="4863354" cy="4095726"/>
          </a:xfrm>
        </p:grpSpPr>
        <p:sp>
          <p:nvSpPr>
            <p:cNvPr id="16" name="Rectangle 15"/>
            <p:cNvSpPr/>
            <p:nvPr/>
          </p:nvSpPr>
          <p:spPr>
            <a:xfrm>
              <a:off x="7120215" y="1336888"/>
              <a:ext cx="4838703" cy="40957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7221923" y="1375268"/>
              <a:ext cx="4518211" cy="399825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095564" y="2331592"/>
              <a:ext cx="4863353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54</a:t>
              </a:r>
              <a:r>
                <a:rPr kumimoji="0" lang="en-US" sz="72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in the world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622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1859</Words>
  <Application>Microsoft Office PowerPoint</Application>
  <PresentationFormat>Widescreen</PresentationFormat>
  <Paragraphs>383</Paragraphs>
  <Slides>47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4" baseType="lpstr">
      <vt:lpstr>Arial</vt:lpstr>
      <vt:lpstr>Arial Black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DELAWARE PREMATURE RATE</vt:lpstr>
      <vt:lpstr>PowerPoint Presentation</vt:lpstr>
      <vt:lpstr>DISPARITY IN THE STATE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Winston Wolf</dc:creator>
  <cp:lastModifiedBy>Winston Wolf</cp:lastModifiedBy>
  <cp:revision>1</cp:revision>
  <dcterms:created xsi:type="dcterms:W3CDTF">2021-02-21T17:10:06Z</dcterms:created>
  <dcterms:modified xsi:type="dcterms:W3CDTF">2021-02-21T17:10:39Z</dcterms:modified>
</cp:coreProperties>
</file>