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256" r:id="rId2"/>
    <p:sldId id="302" r:id="rId3"/>
    <p:sldId id="265" r:id="rId4"/>
    <p:sldId id="285" r:id="rId5"/>
    <p:sldId id="263" r:id="rId6"/>
    <p:sldId id="296" r:id="rId7"/>
    <p:sldId id="297" r:id="rId8"/>
    <p:sldId id="264" r:id="rId9"/>
    <p:sldId id="286" r:id="rId10"/>
    <p:sldId id="293" r:id="rId11"/>
    <p:sldId id="269" r:id="rId12"/>
    <p:sldId id="290" r:id="rId13"/>
    <p:sldId id="298" r:id="rId14"/>
    <p:sldId id="260" r:id="rId15"/>
    <p:sldId id="266" r:id="rId16"/>
    <p:sldId id="258" r:id="rId17"/>
    <p:sldId id="259" r:id="rId18"/>
    <p:sldId id="299" r:id="rId19"/>
    <p:sldId id="267" r:id="rId20"/>
    <p:sldId id="300" r:id="rId21"/>
    <p:sldId id="301" r:id="rId22"/>
    <p:sldId id="291" r:id="rId23"/>
    <p:sldId id="292" r:id="rId24"/>
    <p:sldId id="270" r:id="rId25"/>
    <p:sldId id="271" r:id="rId26"/>
    <p:sldId id="272" r:id="rId27"/>
    <p:sldId id="273" r:id="rId28"/>
    <p:sldId id="274" r:id="rId29"/>
    <p:sldId id="305" r:id="rId30"/>
    <p:sldId id="275" r:id="rId31"/>
    <p:sldId id="276" r:id="rId32"/>
    <p:sldId id="277" r:id="rId33"/>
    <p:sldId id="306" r:id="rId34"/>
    <p:sldId id="278" r:id="rId35"/>
    <p:sldId id="279" r:id="rId36"/>
    <p:sldId id="280" r:id="rId37"/>
    <p:sldId id="281" r:id="rId38"/>
    <p:sldId id="295" r:id="rId39"/>
    <p:sldId id="303" r:id="rId40"/>
    <p:sldId id="304" r:id="rId41"/>
    <p:sldId id="28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88" autoAdjust="0"/>
  </p:normalViewPr>
  <p:slideViewPr>
    <p:cSldViewPr snapToGrid="0" snapToObjects="1">
      <p:cViewPr varScale="1">
        <p:scale>
          <a:sx n="68" d="100"/>
          <a:sy n="68" d="100"/>
        </p:scale>
        <p:origin x="-5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727700-6662-0B47-98FD-5AC07F84EDD4}" type="datetimeFigureOut">
              <a:rPr lang="en-US" smtClean="0"/>
              <a:t>8/26/16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85C89F-C383-8348-AFF5-F014DDDBBD5F}" type="slidenum">
              <a:rPr lang="en-US" smtClean="0"/>
              <a:t>‹#›</a:t>
            </a:fld>
            <a:endParaRPr lang="en-US"/>
          </a:p>
        </p:txBody>
      </p:sp>
    </p:spTree>
    <p:extLst>
      <p:ext uri="{BB962C8B-B14F-4D97-AF65-F5344CB8AC3E}">
        <p14:creationId xmlns:p14="http://schemas.microsoft.com/office/powerpoint/2010/main" val="37173677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lstStyle/>
          <a:p>
            <a:pPr marL="109537">
              <a:spcBef>
                <a:spcPts val="300"/>
              </a:spcBef>
              <a:buClr>
                <a:srgbClr val="A04DA3"/>
              </a:buClr>
              <a:defRPr/>
            </a:pPr>
            <a:r>
              <a:rPr lang="en-US" altLang="en-US" dirty="0" smtClean="0">
                <a:solidFill>
                  <a:prstClr val="black"/>
                </a:solidFill>
                <a:latin typeface="Georgia"/>
                <a:cs typeface="ＭＳ Ｐゴシック" charset="0"/>
              </a:rPr>
              <a:t>Americans are living longer but with a higher burden of illness and decreased QOL</a:t>
            </a:r>
          </a:p>
          <a:p>
            <a:pPr marL="109537">
              <a:spcBef>
                <a:spcPts val="300"/>
              </a:spcBef>
              <a:buClr>
                <a:srgbClr val="A04DA3"/>
              </a:buClr>
              <a:defRPr/>
            </a:pPr>
            <a:r>
              <a:rPr lang="en-US" altLang="en-US" dirty="0">
                <a:solidFill>
                  <a:prstClr val="black"/>
                </a:solidFill>
                <a:latin typeface="Georgia"/>
                <a:cs typeface="ＭＳ Ｐゴシック" charset="0"/>
              </a:rPr>
              <a:t>	</a:t>
            </a:r>
            <a:r>
              <a:rPr lang="en-US" altLang="en-US" dirty="0" smtClean="0">
                <a:solidFill>
                  <a:prstClr val="black"/>
                </a:solidFill>
                <a:latin typeface="Georgia"/>
                <a:cs typeface="ＭＳ Ｐゴシック" charset="0"/>
              </a:rPr>
              <a:t>-&gt; 10 million older 85 in 2020</a:t>
            </a:r>
          </a:p>
          <a:p>
            <a:pPr marL="109537">
              <a:spcBef>
                <a:spcPts val="300"/>
              </a:spcBef>
              <a:buClr>
                <a:srgbClr val="A04DA3"/>
              </a:buClr>
              <a:defRPr/>
            </a:pPr>
            <a:r>
              <a:rPr lang="en-US" altLang="en-US" dirty="0">
                <a:solidFill>
                  <a:prstClr val="black"/>
                </a:solidFill>
                <a:latin typeface="Georgia"/>
                <a:cs typeface="ＭＳ Ｐゴシック" charset="0"/>
              </a:rPr>
              <a:t>	</a:t>
            </a:r>
            <a:r>
              <a:rPr lang="en-US" altLang="en-US" dirty="0" smtClean="0">
                <a:solidFill>
                  <a:prstClr val="black"/>
                </a:solidFill>
                <a:latin typeface="Georgia"/>
                <a:cs typeface="ＭＳ Ｐゴシック" charset="0"/>
              </a:rPr>
              <a:t>-&gt; 10 million living with 4 or more chronic diseases by 2030</a:t>
            </a:r>
          </a:p>
          <a:p>
            <a:pPr marL="109537">
              <a:spcBef>
                <a:spcPts val="300"/>
              </a:spcBef>
              <a:buClr>
                <a:srgbClr val="A04DA3"/>
              </a:buClr>
              <a:defRPr/>
            </a:pPr>
            <a:r>
              <a:rPr lang="en-US" altLang="en-US" dirty="0" smtClean="0">
                <a:solidFill>
                  <a:prstClr val="black"/>
                </a:solidFill>
                <a:latin typeface="Georgia"/>
                <a:cs typeface="ＭＳ Ｐゴシック" charset="0"/>
              </a:rPr>
              <a:t>Two recent publications, IOM report Dying in America and NYT best seller BEING MORTAL by </a:t>
            </a:r>
            <a:r>
              <a:rPr lang="en-US" altLang="en-US" dirty="0" err="1" smtClean="0">
                <a:solidFill>
                  <a:prstClr val="black"/>
                </a:solidFill>
                <a:latin typeface="Georgia"/>
                <a:cs typeface="ＭＳ Ｐゴシック" charset="0"/>
              </a:rPr>
              <a:t>Atul</a:t>
            </a:r>
            <a:r>
              <a:rPr lang="en-US" altLang="en-US" dirty="0" smtClean="0">
                <a:solidFill>
                  <a:prstClr val="black"/>
                </a:solidFill>
                <a:latin typeface="Georgia"/>
                <a:cs typeface="ＭＳ Ｐゴシック" charset="0"/>
              </a:rPr>
              <a:t> </a:t>
            </a:r>
            <a:r>
              <a:rPr lang="en-US" altLang="en-US" dirty="0" err="1" smtClean="0">
                <a:solidFill>
                  <a:prstClr val="black"/>
                </a:solidFill>
                <a:latin typeface="Georgia"/>
                <a:cs typeface="ＭＳ Ｐゴシック" charset="0"/>
              </a:rPr>
              <a:t>Gawande</a:t>
            </a:r>
            <a:r>
              <a:rPr lang="en-US" altLang="en-US" dirty="0" smtClean="0">
                <a:solidFill>
                  <a:prstClr val="black"/>
                </a:solidFill>
                <a:latin typeface="Georgia"/>
                <a:cs typeface="ＭＳ Ｐゴシック" charset="0"/>
              </a:rPr>
              <a:t>, both highlight the problems we all face trying to navigate the final phase of our lives.  </a:t>
            </a:r>
          </a:p>
          <a:p>
            <a:pPr>
              <a:defRPr/>
            </a:pPr>
            <a:r>
              <a:rPr lang="en-US" altLang="en-US" dirty="0" smtClean="0">
                <a:solidFill>
                  <a:prstClr val="black"/>
                </a:solidFill>
                <a:latin typeface="Georgia"/>
                <a:cs typeface="ＭＳ Ｐゴシック" charset="0"/>
              </a:rPr>
              <a:t>These include increased isolation, loss of meaning and function, increased burden of illness and symptoms and decreased mental capacity that illness brings.</a:t>
            </a:r>
          </a:p>
          <a:p>
            <a:pPr>
              <a:defRPr/>
            </a:pPr>
            <a:r>
              <a:rPr lang="en-US" altLang="en-US" sz="1100" dirty="0" smtClean="0">
                <a:solidFill>
                  <a:prstClr val="black"/>
                </a:solidFill>
                <a:cs typeface="ＭＳ Ｐゴシック" charset="0"/>
              </a:rPr>
              <a:t> </a:t>
            </a:r>
            <a:r>
              <a:rPr lang="en-US" altLang="en-US" sz="1100" dirty="0">
                <a:solidFill>
                  <a:prstClr val="black"/>
                </a:solidFill>
                <a:cs typeface="ＭＳ Ｐゴシック" charset="0"/>
              </a:rPr>
              <a:t>There is certainly room for improvement </a:t>
            </a:r>
            <a:r>
              <a:rPr lang="en-US" altLang="en-US" sz="1100" dirty="0" smtClean="0">
                <a:solidFill>
                  <a:prstClr val="black"/>
                </a:solidFill>
                <a:cs typeface="ＭＳ Ｐゴシック" charset="0"/>
              </a:rPr>
              <a:t> in how we live the final chapters  of our lives as </a:t>
            </a:r>
            <a:r>
              <a:rPr lang="en-US" altLang="en-US" sz="1100" dirty="0">
                <a:solidFill>
                  <a:prstClr val="black"/>
                </a:solidFill>
                <a:cs typeface="ＭＳ Ｐゴシック" charset="0"/>
              </a:rPr>
              <a:t>was so clearly outlined in the IOM report from </a:t>
            </a:r>
            <a:r>
              <a:rPr lang="en-US" altLang="en-US" sz="1100" dirty="0" err="1">
                <a:solidFill>
                  <a:prstClr val="black"/>
                </a:solidFill>
                <a:cs typeface="ＭＳ Ｐゴシック" charset="0"/>
              </a:rPr>
              <a:t>sept</a:t>
            </a:r>
            <a:r>
              <a:rPr lang="en-US" altLang="en-US" sz="1100" dirty="0">
                <a:solidFill>
                  <a:prstClr val="black"/>
                </a:solidFill>
                <a:cs typeface="ＭＳ Ｐゴシック" charset="0"/>
              </a:rPr>
              <a:t> 2014.</a:t>
            </a:r>
          </a:p>
          <a:p>
            <a:pPr marL="109537">
              <a:spcBef>
                <a:spcPts val="300"/>
              </a:spcBef>
              <a:buClr>
                <a:srgbClr val="A04DA3"/>
              </a:buClr>
              <a:defRPr/>
            </a:pPr>
            <a:endParaRPr lang="en-US" altLang="en-US" dirty="0" smtClean="0">
              <a:solidFill>
                <a:prstClr val="black"/>
              </a:solidFill>
              <a:latin typeface="Georgia"/>
              <a:cs typeface="ＭＳ Ｐゴシック" charset="0"/>
            </a:endParaRPr>
          </a:p>
          <a:p>
            <a:pPr marL="109537">
              <a:spcBef>
                <a:spcPts val="300"/>
              </a:spcBef>
              <a:buClr>
                <a:srgbClr val="A04DA3"/>
              </a:buClr>
              <a:defRPr/>
            </a:pPr>
            <a:endParaRPr lang="en-US" altLang="en-US" dirty="0" smtClean="0">
              <a:solidFill>
                <a:prstClr val="black"/>
              </a:solidFill>
              <a:latin typeface="Georgia"/>
              <a:cs typeface="ＭＳ Ｐゴシック"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3E6EBE9-36EA-4E44-BC10-533B9E4E6356}" type="slidenum">
              <a:rPr lang="en-US" sz="1200">
                <a:cs typeface="Arial" charset="0"/>
              </a:rPr>
              <a:pPr eaLnBrk="1" hangingPunct="1"/>
              <a:t>3</a:t>
            </a:fld>
            <a:endParaRPr lang="en-US" sz="120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accent2"/>
                </a:solidFill>
              </a:rPr>
              <a:t>SCD:  I would delete all the words after “Order”. I cannot image anybody wants all that detail.</a:t>
            </a:r>
          </a:p>
          <a:p>
            <a:r>
              <a:rPr lang="en-US" baseline="0" dirty="0" smtClean="0"/>
              <a:t>Narrative: The History of DMOST began in 2013 </a:t>
            </a:r>
            <a:r>
              <a:rPr lang="is-IS" baseline="0" dirty="0" smtClean="0"/>
              <a:t>…continue to read bullet points</a:t>
            </a:r>
            <a:endParaRPr lang="en-US" baseline="0" dirty="0" smtClean="0"/>
          </a:p>
          <a:p>
            <a:endParaRPr lang="en-US" baseline="0" dirty="0" smtClean="0"/>
          </a:p>
          <a:p>
            <a:r>
              <a:rPr lang="en-US" baseline="0" dirty="0" smtClean="0"/>
              <a:t>Following bullet points, additional narrative: The form is designed to become available April 1</a:t>
            </a:r>
            <a:r>
              <a:rPr lang="en-US" baseline="30000" dirty="0" smtClean="0"/>
              <a:t>st</a:t>
            </a:r>
            <a:r>
              <a:rPr lang="en-US" baseline="0" dirty="0" smtClean="0"/>
              <a:t> 2016. There will be ongoing education and training, monitoring in the first state</a:t>
            </a:r>
          </a:p>
        </p:txBody>
      </p:sp>
      <p:sp>
        <p:nvSpPr>
          <p:cNvPr id="4" name="Slide Number Placeholder 3"/>
          <p:cNvSpPr>
            <a:spLocks noGrp="1"/>
          </p:cNvSpPr>
          <p:nvPr>
            <p:ph type="sldNum" sz="quarter" idx="10"/>
          </p:nvPr>
        </p:nvSpPr>
        <p:spPr/>
        <p:txBody>
          <a:bodyPr/>
          <a:lstStyle/>
          <a:p>
            <a:fld id="{CC05216C-05D8-4088-8399-5E74327BC690}" type="slidenum">
              <a:rPr lang="en-US" smtClean="0"/>
              <a:pPr/>
              <a:t>19</a:t>
            </a:fld>
            <a:endParaRPr lang="en-US"/>
          </a:p>
        </p:txBody>
      </p:sp>
    </p:spTree>
    <p:extLst>
      <p:ext uri="{BB962C8B-B14F-4D97-AF65-F5344CB8AC3E}">
        <p14:creationId xmlns:p14="http://schemas.microsoft.com/office/powerpoint/2010/main" val="64946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form can be downloaded from the website as mentioned. </a:t>
            </a:r>
          </a:p>
          <a:p>
            <a:r>
              <a:rPr lang="en-US" altLang="en-US" smtClean="0"/>
              <a:t>Many of the larger health system EHR may have a direct link for this purpose. Once completed, it should have a place to live in the EHR and a copy should always be with the person in a pink envelope.  ??</a:t>
            </a:r>
          </a:p>
          <a:p>
            <a:r>
              <a:rPr lang="en-US" altLang="en-US" smtClean="0"/>
              <a:t>The HCP that executes DMOST may vary with circumstances.</a:t>
            </a:r>
          </a:p>
          <a:p>
            <a:r>
              <a:rPr lang="en-US" altLang="en-US" smtClean="0"/>
              <a:t>One should aim for HCP that knows patient well</a:t>
            </a:r>
          </a:p>
          <a:p>
            <a:r>
              <a:rPr lang="en-US" altLang="en-US" smtClean="0"/>
              <a:t>Try to complete at time of less stress and more mental clarity</a:t>
            </a:r>
          </a:p>
          <a:p>
            <a:r>
              <a:rPr lang="en-US" altLang="en-US" smtClean="0"/>
              <a:t>One should encourage participation of surrogate decision maker/family even if pt has decisional capacity</a:t>
            </a:r>
          </a:p>
          <a:p>
            <a:r>
              <a:rPr lang="en-US" altLang="en-US" smtClean="0"/>
              <a:t>Form can be introduced, facilitated by HCP other that the HCP that executes the order although the facilitator should be trained in the conversation/communication required.</a:t>
            </a:r>
          </a:p>
          <a:p>
            <a:r>
              <a:rPr lang="en-US" altLang="en-US" smtClean="0"/>
              <a:t>Form can be completed to request all life sustaining treatment as well as to limit those treatments</a:t>
            </a:r>
          </a:p>
          <a:p>
            <a:r>
              <a:rPr lang="en-US" altLang="en-US" smtClean="0"/>
              <a:t>One must pay attention to medical consistency with choices and indicate when time limited interventions are preferred.</a:t>
            </a:r>
          </a:p>
          <a:p>
            <a:r>
              <a:rPr lang="en-US" altLang="en-US" smtClean="0"/>
              <a:t>Should be reviewed periodically and with any change in circumstance.</a:t>
            </a:r>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FBF2E653-0B55-4E81-9433-F7A77A27ACCB}" type="slidenum">
              <a:rPr lang="en-US" altLang="en-US" smtClean="0">
                <a:latin typeface="Arial" pitchFamily="34" charset="0"/>
              </a:rPr>
              <a:pPr eaLnBrk="1" hangingPunct="1">
                <a:spcBef>
                  <a:spcPct val="0"/>
                </a:spcBef>
                <a:defRPr/>
              </a:pPr>
              <a:t>22</a:t>
            </a:fld>
            <a:endParaRPr lang="en-US" alt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form will be downloaded from the web site and printed in 2 sided fashion on regular paper.  It will be stored in a pink envelop available?  The bright color is to draw attention to it in an emergency situation.</a:t>
            </a:r>
          </a:p>
          <a:p>
            <a:r>
              <a:rPr lang="en-US" altLang="en-US" smtClean="0"/>
              <a:t>Certain communities may also use DMOST stickers to alert EMS to the presence of the form.</a:t>
            </a:r>
          </a:p>
          <a:p>
            <a:endParaRPr lang="en-US" altLang="en-US" smtClean="0"/>
          </a:p>
          <a:p>
            <a:r>
              <a:rPr lang="en-US" altLang="en-US" smtClean="0"/>
              <a:t>EMS is on the front line for recognizing and honoring a DMOST</a:t>
            </a:r>
          </a:p>
          <a:p>
            <a:endParaRPr lang="en-US" altLang="en-US" smtClean="0"/>
          </a:p>
          <a:p>
            <a:r>
              <a:rPr lang="en-US" altLang="en-US" smtClean="0"/>
              <a:t>All health care settings will need to have a way of ackowledging and acting on a DMOST.  It is recommended that a POLICY be developed to address this.</a:t>
            </a:r>
          </a:p>
          <a:p>
            <a:endParaRPr lang="en-US" altLang="en-US" smtClean="0"/>
          </a:p>
          <a:p>
            <a:r>
              <a:rPr lang="en-US" altLang="en-US" smtClean="0"/>
              <a:t>Best practice is to review and document any changes when condition/settings change.</a:t>
            </a:r>
          </a:p>
          <a:p>
            <a:endParaRPr lang="en-US" altLang="en-US" smtClean="0"/>
          </a:p>
          <a:p>
            <a:r>
              <a:rPr lang="en-US" altLang="en-US" smtClean="0"/>
              <a:t>There is an obligation to honor the form.  It would be negligent to purposefully ignore the form with no documentation of why it was not followed.  There are penalties for such at the felony level.</a:t>
            </a:r>
          </a:p>
          <a:p>
            <a:r>
              <a:rPr lang="en-US" altLang="en-US" smtClean="0"/>
              <a:t>There is, however,  limited immunity and room for clinical judgement.</a:t>
            </a:r>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50" indent="-285750"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defRPr/>
            </a:pPr>
            <a:fld id="{60658196-49F2-48F0-89C7-AC9E7E6421D2}" type="slidenum">
              <a:rPr lang="en-US" altLang="en-US" smtClean="0">
                <a:latin typeface="Arial" pitchFamily="34" charset="0"/>
              </a:rPr>
              <a:pPr eaLnBrk="1" hangingPunct="1">
                <a:spcBef>
                  <a:spcPct val="0"/>
                </a:spcBef>
                <a:defRPr/>
              </a:pPr>
              <a:t>23</a:t>
            </a:fld>
            <a:endParaRPr lang="en-US" alt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read</a:t>
            </a:r>
            <a:r>
              <a:rPr lang="en-US" baseline="0" dirty="0" smtClean="0"/>
              <a:t> off of bullet points</a:t>
            </a:r>
          </a:p>
          <a:p>
            <a:r>
              <a:rPr lang="en-US" baseline="0" dirty="0" smtClean="0"/>
              <a:t>Parallels ask-tell-ask and Vital talk communication techniques</a:t>
            </a:r>
          </a:p>
          <a:p>
            <a:r>
              <a:rPr lang="en-US" baseline="0" dirty="0" smtClean="0"/>
              <a:t>Checklist to ensure all appropriate items considered</a:t>
            </a:r>
          </a:p>
          <a:p>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24</a:t>
            </a:fld>
            <a:endParaRPr lang="en-US"/>
          </a:p>
        </p:txBody>
      </p:sp>
    </p:spTree>
    <p:extLst>
      <p:ext uri="{BB962C8B-B14F-4D97-AF65-F5344CB8AC3E}">
        <p14:creationId xmlns:p14="http://schemas.microsoft.com/office/powerpoint/2010/main" val="1829556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This slide represents an overall statement of goals of care for medical treatment and should guide the completion of the subsequent sections. It is not in and of itself a medical order. </a:t>
            </a:r>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25</a:t>
            </a:fld>
            <a:endParaRPr lang="en-US"/>
          </a:p>
        </p:txBody>
      </p:sp>
    </p:spTree>
    <p:extLst>
      <p:ext uri="{BB962C8B-B14F-4D97-AF65-F5344CB8AC3E}">
        <p14:creationId xmlns:p14="http://schemas.microsoft.com/office/powerpoint/2010/main" val="3953512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section is meant for clearly stating whether the person wants attempted resuscitation, and</a:t>
            </a:r>
            <a:r>
              <a:rPr lang="en-US" baseline="0" dirty="0" smtClean="0"/>
              <a:t> CPR or not, and is meant for patients in the context of full cardiac arrest when they have no pulse and are not breathing. </a:t>
            </a:r>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26</a:t>
            </a:fld>
            <a:endParaRPr lang="en-US"/>
          </a:p>
        </p:txBody>
      </p:sp>
    </p:spTree>
    <p:extLst>
      <p:ext uri="{BB962C8B-B14F-4D97-AF65-F5344CB8AC3E}">
        <p14:creationId xmlns:p14="http://schemas.microsoft.com/office/powerpoint/2010/main" val="1558863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Narrative: </a:t>
            </a:r>
            <a:r>
              <a:rPr lang="en-US" baseline="0" dirty="0" smtClean="0"/>
              <a:t>An option that should be discussed includes time limited interventions for more intensive medical treatments. </a:t>
            </a:r>
          </a:p>
          <a:p>
            <a:r>
              <a:rPr lang="en-US" baseline="0" dirty="0" smtClean="0"/>
              <a:t>This slide indicates different levels of medical treatment from full treatment to symptom, or comfort focused treatment only.</a:t>
            </a:r>
          </a:p>
          <a:p>
            <a:r>
              <a:rPr lang="en-US" baseline="0" dirty="0" smtClean="0"/>
              <a:t>-include information about the internal consistency of medical treatments outlined in sections B and C.</a:t>
            </a:r>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27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z="900" dirty="0"/>
              <a:t>This diagram points out a very important relationship between sections B and C.</a:t>
            </a:r>
          </a:p>
          <a:p>
            <a:pPr eaLnBrk="1" hangingPunct="1"/>
            <a:r>
              <a:rPr lang="en-US" altLang="en-US" sz="900" dirty="0"/>
              <a:t>Choosing “Attempt Resuscitation / CPR” in Section B </a:t>
            </a:r>
            <a:r>
              <a:rPr lang="en-US" altLang="en-US" sz="900" u="sng" dirty="0"/>
              <a:t>requires</a:t>
            </a:r>
            <a:r>
              <a:rPr lang="en-US" altLang="en-US" sz="900" dirty="0"/>
              <a:t> choosing “Full Treatment” in Section C: Medical Interventions.</a:t>
            </a:r>
          </a:p>
          <a:p>
            <a:pPr marL="384163" lvl="1" indent="-163508">
              <a:buFontTx/>
              <a:buChar char="•"/>
            </a:pPr>
            <a:r>
              <a:rPr lang="en-US" altLang="en-US" sz="900" dirty="0"/>
              <a:t>It is </a:t>
            </a:r>
            <a:r>
              <a:rPr lang="en-US" altLang="en-US" sz="900" u="sng" dirty="0"/>
              <a:t>not</a:t>
            </a:r>
            <a:r>
              <a:rPr lang="en-US" altLang="en-US" sz="900" dirty="0"/>
              <a:t> acceptable to request “Attempt CPR” and “Selective Treatment” or “Comfort-Focused Treatment”.  </a:t>
            </a:r>
          </a:p>
          <a:p>
            <a:pPr marL="384163" lvl="1" indent="-163508">
              <a:buFontTx/>
              <a:buChar char="•"/>
            </a:pPr>
            <a:r>
              <a:rPr lang="en-US" altLang="en-US" sz="900" dirty="0"/>
              <a:t>If a person wants CPR, they must be willing to have ACLS (Advanced Cardiac Life Support) guidelines followed, which usually includes intubation and care in the ICU.</a:t>
            </a:r>
          </a:p>
          <a:p>
            <a:pPr eaLnBrk="1" hangingPunct="1"/>
            <a:r>
              <a:rPr lang="en-US" altLang="en-US" sz="900" dirty="0"/>
              <a:t> </a:t>
            </a:r>
          </a:p>
          <a:p>
            <a:pPr eaLnBrk="1" hangingPunct="1"/>
            <a:r>
              <a:rPr lang="en-US" altLang="en-US" sz="900" dirty="0"/>
              <a:t>“Do Not Attempt Resuscitation / DNR” may be chosen with any of the Medical Interventions in DMOST Section C.</a:t>
            </a:r>
          </a:p>
          <a:p>
            <a:pPr eaLnBrk="1" hangingPunct="1"/>
            <a:r>
              <a:rPr lang="en-US" altLang="en-US" sz="900" dirty="0"/>
              <a:t>“DNR” may be chosen with “Full Treatment.”  This applies to the patient who has a pulse and/or who is breathing and wants aggressive medical interventions, but who doesn’t want to be resuscitated if found without a pulse or not breathing (they have died).  </a:t>
            </a:r>
          </a:p>
          <a:p>
            <a:pPr marL="384163" lvl="1" indent="-163508">
              <a:buFontTx/>
              <a:buChar char="•"/>
            </a:pPr>
            <a:r>
              <a:rPr lang="en-US" altLang="en-US" sz="900" dirty="0"/>
              <a:t>It is important to address length of treatment, severity of illness, and prognosis with this option. </a:t>
            </a:r>
          </a:p>
          <a:p>
            <a:pPr marL="384163" lvl="1" indent="-163508">
              <a:buFontTx/>
              <a:buChar char="•"/>
            </a:pPr>
            <a:r>
              <a:rPr lang="en-US" altLang="en-US" sz="900" dirty="0"/>
              <a:t>Ask the patient, </a:t>
            </a:r>
            <a:r>
              <a:rPr lang="en-US" altLang="en-US" sz="900" i="1" dirty="0"/>
              <a:t>“If you </a:t>
            </a:r>
            <a:r>
              <a:rPr lang="en-US" altLang="en-US" sz="900" i="1" u="sng" dirty="0"/>
              <a:t>did not</a:t>
            </a:r>
            <a:r>
              <a:rPr lang="en-US" altLang="en-US" sz="900" i="1" dirty="0"/>
              <a:t> get better and doctors thought your chances of a good recovery were very poor, would you want to be kept alive on the ventilator?”</a:t>
            </a:r>
            <a:r>
              <a:rPr lang="en-US" altLang="en-US" sz="900" dirty="0"/>
              <a:t>   If the patient does not want to be kept on prolonged life support, this can be recorded as a ‘time-limited trial’ in the </a:t>
            </a:r>
            <a:r>
              <a:rPr lang="en-US" altLang="en-US" sz="900" b="1" dirty="0"/>
              <a:t>other </a:t>
            </a:r>
            <a:r>
              <a:rPr lang="en-US" altLang="en-US" sz="900" dirty="0"/>
              <a:t>section.</a:t>
            </a:r>
          </a:p>
          <a:p>
            <a:pPr marL="384163" lvl="1" indent="-163508">
              <a:buFontTx/>
              <a:buChar char="•"/>
            </a:pPr>
            <a:r>
              <a:rPr lang="en-US" altLang="en-US" sz="900" dirty="0"/>
              <a:t>Possible additional orders might relate to dialysis, chemotherapy, blood transfusions, or AICDs (automatic implantable cardioverter defibrillator). Note if patient has an AICD so it can be deactivated at the end-of-life.</a:t>
            </a:r>
            <a:endParaRPr lang="en-US" altLang="en-US" sz="900" dirty="0">
              <a:solidFill>
                <a:srgbClr val="0D0A10"/>
              </a:solidFill>
            </a:endParaRPr>
          </a:p>
          <a:p>
            <a:pPr marL="384163" lvl="1" indent="-163508">
              <a:buFontTx/>
              <a:buChar char="•"/>
            </a:pPr>
            <a:endParaRPr lang="en-US" altLang="en-US" sz="900" dirty="0"/>
          </a:p>
          <a:p>
            <a:pPr marL="220656" lvl="1"/>
            <a:endParaRPr lang="en-US" altLang="en-US" sz="900" dirty="0"/>
          </a:p>
          <a:p>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2927" indent="-285741" eaLnBrk="0" hangingPunct="0">
              <a:spcBef>
                <a:spcPct val="30000"/>
              </a:spcBef>
              <a:defRPr sz="1200">
                <a:solidFill>
                  <a:schemeClr val="tx1"/>
                </a:solidFill>
                <a:latin typeface="Calibri" pitchFamily="34" charset="0"/>
                <a:ea typeface="MS PGothic" pitchFamily="34" charset="-128"/>
              </a:defRPr>
            </a:lvl2pPr>
            <a:lvl3pPr marL="1142965" indent="-228593" eaLnBrk="0" hangingPunct="0">
              <a:spcBef>
                <a:spcPct val="30000"/>
              </a:spcBef>
              <a:defRPr sz="1200">
                <a:solidFill>
                  <a:schemeClr val="tx1"/>
                </a:solidFill>
                <a:latin typeface="Calibri" pitchFamily="34" charset="0"/>
                <a:ea typeface="MS PGothic" pitchFamily="34" charset="-128"/>
              </a:defRPr>
            </a:lvl3pPr>
            <a:lvl4pPr marL="1600150" indent="-228593" eaLnBrk="0" hangingPunct="0">
              <a:spcBef>
                <a:spcPct val="30000"/>
              </a:spcBef>
              <a:defRPr sz="1200">
                <a:solidFill>
                  <a:schemeClr val="tx1"/>
                </a:solidFill>
                <a:latin typeface="Calibri" pitchFamily="34" charset="0"/>
                <a:ea typeface="MS PGothic" pitchFamily="34" charset="-128"/>
              </a:defRPr>
            </a:lvl4pPr>
            <a:lvl5pPr marL="2057336" indent="-228593" eaLnBrk="0" hangingPunct="0">
              <a:spcBef>
                <a:spcPct val="30000"/>
              </a:spcBef>
              <a:defRPr sz="1200">
                <a:solidFill>
                  <a:schemeClr val="tx1"/>
                </a:solidFill>
                <a:latin typeface="Calibri" pitchFamily="34" charset="0"/>
                <a:ea typeface="MS PGothic" pitchFamily="34" charset="-128"/>
              </a:defRPr>
            </a:lvl5pPr>
            <a:lvl6pPr marL="2514522" indent="-228593"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708" indent="-228593"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8894" indent="-228593"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079" indent="-228593"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57DD7D2-DBBD-4C50-97C9-A2146C802946}" type="slidenum">
              <a:rPr lang="en-US" altLang="en-US" smtClean="0">
                <a:solidFill>
                  <a:srgbClr val="000000"/>
                </a:solidFill>
                <a:latin typeface="Arial" charset="0"/>
                <a:cs typeface="Arial" charset="0"/>
              </a:rPr>
              <a:pPr eaLnBrk="1" hangingPunct="1">
                <a:spcBef>
                  <a:spcPct val="0"/>
                </a:spcBef>
              </a:pPr>
              <a:t>28</a:t>
            </a:fld>
            <a:endParaRPr lang="en-US" altLang="en-US" smtClean="0">
              <a:solidFill>
                <a:srgbClr val="000000"/>
              </a:solidFill>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This section refers to the artificially</a:t>
            </a:r>
            <a:r>
              <a:rPr lang="en-US" baseline="0" dirty="0" smtClean="0"/>
              <a:t> administered </a:t>
            </a:r>
            <a:r>
              <a:rPr lang="en-US" dirty="0" smtClean="0"/>
              <a:t>fluids and nutrition</a:t>
            </a:r>
            <a:r>
              <a:rPr lang="en-US" baseline="0" dirty="0" smtClean="0"/>
              <a:t> through an IV or tube. </a:t>
            </a:r>
            <a:r>
              <a:rPr lang="en-US" dirty="0" smtClean="0"/>
              <a:t> There is a section here for a defined</a:t>
            </a:r>
            <a:r>
              <a:rPr lang="en-US" baseline="0" dirty="0" smtClean="0"/>
              <a:t> time trial period that should be considered. </a:t>
            </a:r>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30</a:t>
            </a:fld>
            <a:endParaRPr lang="en-US"/>
          </a:p>
        </p:txBody>
      </p:sp>
    </p:spTree>
    <p:extLst>
      <p:ext uri="{BB962C8B-B14F-4D97-AF65-F5344CB8AC3E}">
        <p14:creationId xmlns:p14="http://schemas.microsoft.com/office/powerpoint/2010/main" val="1220826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This section clearly identifies the AR of the patient </a:t>
            </a:r>
            <a:r>
              <a:rPr lang="en-US" baseline="0" dirty="0" smtClean="0"/>
              <a:t>and also includes an opportunity for the patient to clearly prevent the ability of the AR to change the form after the patient has lost decisional capacity by placing their signature on the proper line</a:t>
            </a:r>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31</a:t>
            </a:fld>
            <a:endParaRPr lang="en-US"/>
          </a:p>
        </p:txBody>
      </p:sp>
    </p:spTree>
    <p:extLst>
      <p:ext uri="{BB962C8B-B14F-4D97-AF65-F5344CB8AC3E}">
        <p14:creationId xmlns:p14="http://schemas.microsoft.com/office/powerpoint/2010/main" val="112083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ACP involves Conversations/communications that change with circumstances over the lifespan of an individual.</a:t>
            </a:r>
          </a:p>
          <a:p>
            <a:endParaRPr lang="en-US">
              <a:latin typeface="Calibri" charset="0"/>
              <a:ea typeface="MS PGothic" charset="0"/>
            </a:endParaRPr>
          </a:p>
          <a:p>
            <a:r>
              <a:rPr lang="en-US">
                <a:latin typeface="Calibri" charset="0"/>
                <a:ea typeface="MS PGothic" charset="0"/>
              </a:rPr>
              <a:t>It Starts with an AD in adulthood laying out general values and identifying a POA.</a:t>
            </a:r>
          </a:p>
          <a:p>
            <a:r>
              <a:rPr lang="en-US">
                <a:latin typeface="Calibri" charset="0"/>
                <a:ea typeface="MS PGothic" charset="0"/>
              </a:rPr>
              <a:t>It includes that identified POA in the process so that if/when that POA needs to be a surrogate decision maker they are prepared to do so.</a:t>
            </a:r>
          </a:p>
          <a:p>
            <a:endParaRPr lang="en-US">
              <a:latin typeface="Calibri" charset="0"/>
              <a:ea typeface="MS PGothic" charset="0"/>
            </a:endParaRPr>
          </a:p>
          <a:p>
            <a:r>
              <a:rPr lang="en-US">
                <a:latin typeface="Calibri" charset="0"/>
                <a:ea typeface="MS PGothic" charset="0"/>
              </a:rPr>
              <a:t>ACP involves clarifying GOC/Treatment options as one deals with a serious illness. </a:t>
            </a:r>
          </a:p>
          <a:p>
            <a:endParaRPr lang="en-US">
              <a:latin typeface="Calibri" charset="0"/>
              <a:ea typeface="MS PGothic" charset="0"/>
            </a:endParaRPr>
          </a:p>
          <a:p>
            <a:r>
              <a:rPr lang="en-US">
                <a:latin typeface="Calibri" charset="0"/>
                <a:ea typeface="MS PGothic" charset="0"/>
              </a:rPr>
              <a:t>ACP Can evolve to a DMOST to direct medical care in the final chapter of one’s life.</a:t>
            </a:r>
          </a:p>
          <a:p>
            <a:endParaRPr lang="en-US">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5FCCC602-2AC7-A749-95AB-A0493B73BDF8}" type="slidenum">
              <a:rPr lang="en-US" sz="1200">
                <a:cs typeface="Arial" charset="0"/>
              </a:rPr>
              <a:pPr eaLnBrk="1" hangingPunct="1"/>
              <a:t>5</a:t>
            </a:fld>
            <a:endParaRPr lang="en-US" sz="120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This section clearly identifies the signatories that will execute this this form including patient themselves and or</a:t>
            </a:r>
            <a:r>
              <a:rPr lang="en-US" baseline="0" dirty="0" smtClean="0"/>
              <a:t> AR, and the appropriate health care practitioner. Both of these signatures are mandatory for the form to be considered complete.  The patient must sign first. </a:t>
            </a:r>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32</a:t>
            </a:fld>
            <a:endParaRPr lang="en-US"/>
          </a:p>
        </p:txBody>
      </p:sp>
    </p:spTree>
    <p:extLst>
      <p:ext uri="{BB962C8B-B14F-4D97-AF65-F5344CB8AC3E}">
        <p14:creationId xmlns:p14="http://schemas.microsoft.com/office/powerpoint/2010/main" val="3724571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34</a:t>
            </a:fld>
            <a:endParaRPr lang="en-US"/>
          </a:p>
        </p:txBody>
      </p:sp>
    </p:spTree>
    <p:extLst>
      <p:ext uri="{BB962C8B-B14F-4D97-AF65-F5344CB8AC3E}">
        <p14:creationId xmlns:p14="http://schemas.microsoft.com/office/powerpoint/2010/main" val="2740209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a:t>
            </a:r>
            <a:r>
              <a:rPr lang="en-US" baseline="0" dirty="0" smtClean="0"/>
              <a:t> bullet on</a:t>
            </a:r>
            <a:r>
              <a:rPr lang="en-US" dirty="0" smtClean="0"/>
              <a:t> slide </a:t>
            </a:r>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35</a:t>
            </a:fld>
            <a:endParaRPr lang="en-US"/>
          </a:p>
        </p:txBody>
      </p:sp>
    </p:spTree>
    <p:extLst>
      <p:ext uri="{BB962C8B-B14F-4D97-AF65-F5344CB8AC3E}">
        <p14:creationId xmlns:p14="http://schemas.microsoft.com/office/powerpoint/2010/main" val="145918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a:t>
            </a:r>
            <a:r>
              <a:rPr lang="en-US" baseline="0" dirty="0" smtClean="0"/>
              <a:t> best practices for recognizing, storing, honoring, and completing the form include:</a:t>
            </a:r>
          </a:p>
          <a:p>
            <a:r>
              <a:rPr lang="en-US" baseline="0" dirty="0" smtClean="0"/>
              <a:t>Travel with person, copying the form is discouraged</a:t>
            </a:r>
          </a:p>
          <a:p>
            <a:endParaRPr lang="en-US" baseline="0" dirty="0" smtClean="0"/>
          </a:p>
          <a:p>
            <a:r>
              <a:rPr lang="en-US" baseline="0" dirty="0" smtClean="0"/>
              <a:t>Maybe scanned into an EMR. Use of a scanned document requires user to inquire about existence of more recent version.</a:t>
            </a:r>
          </a:p>
          <a:p>
            <a:endParaRPr lang="en-US" baseline="0" dirty="0" smtClean="0"/>
          </a:p>
          <a:p>
            <a:r>
              <a:rPr lang="en-US" baseline="0" dirty="0" smtClean="0"/>
              <a:t>Healthcare settings should develop DMOST policy to guide appropriate recognition/response.</a:t>
            </a:r>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36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37</a:t>
            </a:fld>
            <a:endParaRPr lang="en-US"/>
          </a:p>
        </p:txBody>
      </p:sp>
    </p:spTree>
    <p:extLst>
      <p:ext uri="{BB962C8B-B14F-4D97-AF65-F5344CB8AC3E}">
        <p14:creationId xmlns:p14="http://schemas.microsoft.com/office/powerpoint/2010/main" val="144256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CMS codes 99497</a:t>
            </a:r>
          </a:p>
          <a:p>
            <a:r>
              <a:rPr lang="en-US" smtClean="0"/>
              <a:t>		99498</a:t>
            </a:r>
            <a:endParaRPr lang="en-US" dirty="0"/>
          </a:p>
        </p:txBody>
      </p:sp>
      <p:sp>
        <p:nvSpPr>
          <p:cNvPr id="4" name="Slide Number Placeholder 3"/>
          <p:cNvSpPr>
            <a:spLocks noGrp="1"/>
          </p:cNvSpPr>
          <p:nvPr>
            <p:ph type="sldNum" sz="quarter" idx="10"/>
          </p:nvPr>
        </p:nvSpPr>
        <p:spPr/>
        <p:txBody>
          <a:bodyPr/>
          <a:lstStyle/>
          <a:p>
            <a:fld id="{AA85C89F-C383-8348-AFF5-F014DDDBBD5F}" type="slidenum">
              <a:rPr lang="en-US" smtClean="0"/>
              <a:t>40</a:t>
            </a:fld>
            <a:endParaRPr lang="en-US"/>
          </a:p>
        </p:txBody>
      </p:sp>
    </p:spTree>
    <p:extLst>
      <p:ext uri="{BB962C8B-B14F-4D97-AF65-F5344CB8AC3E}">
        <p14:creationId xmlns:p14="http://schemas.microsoft.com/office/powerpoint/2010/main" val="84509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AD have been around for 40 years but have not had  great impact on directing the care people receive near the end of life for a number of reasons.</a:t>
            </a:r>
          </a:p>
          <a:p>
            <a:endParaRPr lang="en-US">
              <a:latin typeface="Calibri" charset="0"/>
              <a:ea typeface="MS PGothic" charset="0"/>
            </a:endParaRPr>
          </a:p>
          <a:p>
            <a:r>
              <a:rPr lang="en-US">
                <a:latin typeface="Calibri" charset="0"/>
                <a:ea typeface="MS PGothic" charset="0"/>
              </a:rPr>
              <a:t>Our health care system has never made them a priority often looking at them with skepticism and distrust.  Not engaging in making them so they could be more useful.</a:t>
            </a:r>
          </a:p>
          <a:p>
            <a:endParaRPr lang="en-US">
              <a:latin typeface="Calibri" charset="0"/>
              <a:ea typeface="MS PGothic" charset="0"/>
            </a:endParaRPr>
          </a:p>
          <a:p>
            <a:r>
              <a:rPr lang="en-US">
                <a:latin typeface="Calibri" charset="0"/>
                <a:ea typeface="MS PGothic" charset="0"/>
              </a:rPr>
              <a:t>Few adults have them.  Estimates of between 20-30%.  We shy away from the difficult conversations needed to make a good one.  Many of us are concerned they may work against usin the time of need and cause beneficial treatment to be withheld</a:t>
            </a:r>
          </a:p>
          <a:p>
            <a:endParaRPr lang="en-US">
              <a:latin typeface="Calibri" charset="0"/>
              <a:ea typeface="MS PGothic" charset="0"/>
            </a:endParaRPr>
          </a:p>
          <a:p>
            <a:r>
              <a:rPr lang="en-US">
                <a:latin typeface="Calibri" charset="0"/>
                <a:ea typeface="MS PGothic" charset="0"/>
              </a:rPr>
              <a:t>Many have been crafted with a legal professional using the language of a legal statute which makes them difficult to apply to medical decision making at the bedside</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BBE2FB2C-1E19-8542-BA3B-C41BD81C941F}" type="slidenum">
              <a:rPr lang="en-US" sz="1200">
                <a:cs typeface="Arial" charset="0"/>
              </a:rPr>
              <a:pPr eaLnBrk="1" hangingPunct="1"/>
              <a:t>8</a:t>
            </a:fld>
            <a:endParaRPr lang="en-US" sz="120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Example of a page in the </a:t>
            </a:r>
            <a:r>
              <a:rPr lang="en-US" altLang="en-US" dirty="0" err="1" smtClean="0"/>
              <a:t>delaware</a:t>
            </a:r>
            <a:r>
              <a:rPr lang="en-US" altLang="en-US" dirty="0" smtClean="0"/>
              <a:t> health care directive form</a:t>
            </a:r>
          </a:p>
          <a:p>
            <a:endParaRPr lang="en-US" altLang="en-US" dirty="0" smtClean="0"/>
          </a:p>
          <a:p>
            <a:r>
              <a:rPr lang="en-US" altLang="en-US" dirty="0" smtClean="0"/>
              <a:t>Where would patient with dementia/anoxic brain injury/frailty or old age fit in here?</a:t>
            </a:r>
          </a:p>
          <a:p>
            <a:r>
              <a:rPr lang="en-US" altLang="en-US" dirty="0" smtClean="0"/>
              <a:t>What about</a:t>
            </a:r>
            <a:r>
              <a:rPr lang="en-US" altLang="en-US" baseline="0" dirty="0" smtClean="0"/>
              <a:t> patient with exacerbation of advanced organ disease?</a:t>
            </a:r>
            <a:endParaRPr lang="en-US" altLang="en-US" dirty="0" smtClean="0"/>
          </a:p>
        </p:txBody>
      </p:sp>
      <p:sp>
        <p:nvSpPr>
          <p:cNvPr id="4" name="Slide Number Placeholder 3"/>
          <p:cNvSpPr>
            <a:spLocks noGrp="1"/>
          </p:cNvSpPr>
          <p:nvPr>
            <p:ph type="sldNum" sz="quarter" idx="5"/>
          </p:nvPr>
        </p:nvSpPr>
        <p:spPr/>
        <p:txBody>
          <a:bodyPr/>
          <a:lstStyle/>
          <a:p>
            <a:pPr>
              <a:defRPr/>
            </a:pPr>
            <a:fld id="{44148A5E-811E-4AD7-95CF-D17FEB9806BC}"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SCD: This slide is unnecessary if you use the one I have created comparing AHCD’s and DMOST.</a:t>
            </a:r>
          </a:p>
          <a:p>
            <a:r>
              <a:rPr lang="en-US" b="1" dirty="0"/>
              <a:t>2503A. </a:t>
            </a:r>
            <a:r>
              <a:rPr lang="en-US" dirty="0"/>
              <a:t>Definitions.</a:t>
            </a:r>
          </a:p>
          <a:p>
            <a:r>
              <a:rPr lang="en-US" dirty="0"/>
              <a:t>(a) "Advance health-care directive" means an advance health-care directive under Chapter 25 of this title, a durable power of attorney for health-care decisions, or any individual instruction or power of attorney for health care valid in the state where such document was executed or where the individual executing such document was a resident at the time that such document was executed that appoints an agent. Said document must have been executed by the individual authorizing the appointed agent to make decisions about the individual's health care when such individual no longer has decision-making capacity.</a:t>
            </a:r>
          </a:p>
          <a:p>
            <a:endParaRPr lang="en-US" dirty="0" smtClean="0"/>
          </a:p>
          <a:p>
            <a:endParaRPr lang="en-US" dirty="0" smtClean="0"/>
          </a:p>
          <a:p>
            <a:r>
              <a:rPr lang="en-US" dirty="0" smtClean="0"/>
              <a:t>Narrative: to reiterate, DMOST is a clinical</a:t>
            </a:r>
            <a:r>
              <a:rPr lang="en-US" baseline="0" dirty="0" smtClean="0"/>
              <a:t> process </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CC05216C-05D8-4088-8399-5E74327BC690}"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ea typeface="MS PGothic" charset="0"/>
              </a:rPr>
              <a:t>This diagragm shows how DMOST would work with the traditional AD:</a:t>
            </a:r>
          </a:p>
          <a:p>
            <a:pPr eaLnBrk="1" hangingPunct="1">
              <a:spcBef>
                <a:spcPct val="0"/>
              </a:spcBef>
            </a:pPr>
            <a:endParaRPr lang="en-US" b="1">
              <a:latin typeface="Calibri" charset="0"/>
              <a:ea typeface="MS PGothic" charset="0"/>
            </a:endParaRPr>
          </a:p>
          <a:p>
            <a:pPr eaLnBrk="1" hangingPunct="1">
              <a:spcBef>
                <a:spcPct val="0"/>
              </a:spcBef>
            </a:pPr>
            <a:r>
              <a:rPr lang="en-US" b="1">
                <a:latin typeface="Calibri" charset="0"/>
                <a:ea typeface="MS PGothic" charset="0"/>
              </a:rPr>
              <a:t>You have an AD for all  adults.  This usually occurs when you are healthy and addresses question like  -What makes my life worth living?  What would I be willing to go through to survive?</a:t>
            </a:r>
          </a:p>
          <a:p>
            <a:pPr eaLnBrk="1" hangingPunct="1">
              <a:spcBef>
                <a:spcPct val="0"/>
              </a:spcBef>
            </a:pPr>
            <a:r>
              <a:rPr lang="en-US" b="1">
                <a:latin typeface="Calibri" charset="0"/>
                <a:ea typeface="MS PGothic" charset="0"/>
              </a:rPr>
              <a:t>Your AD names a POA that would be familiar to your answers to those questions.</a:t>
            </a:r>
          </a:p>
          <a:p>
            <a:pPr eaLnBrk="1" hangingPunct="1">
              <a:spcBef>
                <a:spcPct val="0"/>
              </a:spcBef>
            </a:pPr>
            <a:endParaRPr lang="en-US" b="1">
              <a:latin typeface="Calibri" charset="0"/>
              <a:ea typeface="MS PGothic" charset="0"/>
            </a:endParaRPr>
          </a:p>
          <a:p>
            <a:pPr eaLnBrk="1" hangingPunct="1">
              <a:spcBef>
                <a:spcPct val="0"/>
              </a:spcBef>
            </a:pPr>
            <a:r>
              <a:rPr lang="en-US" b="1">
                <a:latin typeface="Calibri" charset="0"/>
                <a:ea typeface="MS PGothic" charset="0"/>
              </a:rPr>
              <a:t>POLST/DMOST is for seriously ill persons in last year of their life.  Takes effect immediately.  Can be changed if decisions/orders change</a:t>
            </a:r>
          </a:p>
          <a:p>
            <a:pPr eaLnBrk="1" hangingPunct="1">
              <a:spcBef>
                <a:spcPct val="0"/>
              </a:spcBef>
            </a:pPr>
            <a:endParaRPr lang="en-US" b="1">
              <a:latin typeface="Calibri" charset="0"/>
              <a:ea typeface="MS PGothic" charset="0"/>
            </a:endParaRPr>
          </a:p>
        </p:txBody>
      </p:sp>
      <p:sp>
        <p:nvSpPr>
          <p:cNvPr id="624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2691271-3E4B-9D47-B0E2-5B3C73A6A48C}" type="slidenum">
              <a:rPr lang="en-US" sz="1200">
                <a:cs typeface="Arial" charset="0"/>
              </a:rPr>
              <a:pPr eaLnBrk="1" hangingPunct="1"/>
              <a:t>14</a:t>
            </a:fld>
            <a:endParaRPr lang="en-US" sz="120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Narrative: Introduce this slide by saying –</a:t>
            </a:r>
            <a:r>
              <a:rPr lang="en-US" baseline="0" dirty="0" smtClean="0"/>
              <a:t> to set the context of DMOST, it is useful to review the national history of this type of form</a:t>
            </a:r>
            <a:r>
              <a:rPr lang="en-US" baseline="0" dirty="0" smtClean="0">
                <a:sym typeface="Wingdings"/>
              </a:rPr>
              <a:t> </a:t>
            </a:r>
            <a:r>
              <a:rPr lang="en-US" baseline="0" dirty="0" smtClean="0"/>
              <a:t>then move into reading slide points</a:t>
            </a:r>
          </a:p>
          <a:p>
            <a:endParaRPr lang="en-US" baseline="0" dirty="0" smtClean="0"/>
          </a:p>
          <a:p>
            <a:r>
              <a:rPr lang="en-US" baseline="0" dirty="0" smtClean="0"/>
              <a:t>At the end of slide points, additional narrative: there is increasing evidence that this type of form is effective in aligning patient preferences with the type of medical care they receive near the end of their life. </a:t>
            </a:r>
          </a:p>
          <a:p>
            <a:endParaRPr lang="en-US" baseline="0" dirty="0" smtClean="0"/>
          </a:p>
          <a:p>
            <a:r>
              <a:rPr lang="en-US" baseline="0" dirty="0" smtClean="0">
                <a:solidFill>
                  <a:srgbClr val="FF0000"/>
                </a:solidFill>
              </a:rPr>
              <a:t>SCD: The last bullet is incorrect as written. This is correct:  “As of 2016, 46 states have or are developing an end of life medical order similar to DMOST”.</a:t>
            </a:r>
            <a:endParaRPr lang="en-US" dirty="0">
              <a:solidFill>
                <a:srgbClr val="FF33CC"/>
              </a:solidFill>
            </a:endParaRPr>
          </a:p>
        </p:txBody>
      </p:sp>
      <p:sp>
        <p:nvSpPr>
          <p:cNvPr id="4" name="Slide Number Placeholder 3"/>
          <p:cNvSpPr>
            <a:spLocks noGrp="1"/>
          </p:cNvSpPr>
          <p:nvPr>
            <p:ph type="sldNum" sz="quarter" idx="10"/>
          </p:nvPr>
        </p:nvSpPr>
        <p:spPr/>
        <p:txBody>
          <a:bodyPr/>
          <a:lstStyle/>
          <a:p>
            <a:fld id="{CC05216C-05D8-4088-8399-5E74327BC690}" type="slidenum">
              <a:rPr lang="en-US" smtClean="0"/>
              <a:pPr/>
              <a:t>15</a:t>
            </a:fld>
            <a:endParaRPr lang="en-US"/>
          </a:p>
        </p:txBody>
      </p:sp>
    </p:spTree>
    <p:extLst>
      <p:ext uri="{BB962C8B-B14F-4D97-AF65-F5344CB8AC3E}">
        <p14:creationId xmlns:p14="http://schemas.microsoft.com/office/powerpoint/2010/main" val="2291333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ea typeface="MS PGothic" charset="0"/>
              </a:rPr>
              <a:t>This represents where the POLST effort is in 2016.  Only 4 states without an active form.</a:t>
            </a:r>
          </a:p>
          <a:p>
            <a:r>
              <a:rPr lang="en-US">
                <a:latin typeface="Calibri" charset="0"/>
                <a:ea typeface="MS PGothic" charset="0"/>
              </a:rPr>
              <a:t>Although the forms have different names in different states most enjoy reciprocity due, in a large part, to efforts by the NPPTF.</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7F644330-BB1A-F844-96F5-AF167E69F6A5}" type="slidenum">
              <a:rPr lang="en-US" sz="1200">
                <a:solidFill>
                  <a:srgbClr val="000000"/>
                </a:solidFill>
                <a:cs typeface="Arial" charset="0"/>
              </a:rPr>
              <a:pPr eaLnBrk="1" hangingPunct="1"/>
              <a:t>16</a:t>
            </a:fld>
            <a:endParaRPr lang="en-US" sz="1200">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A Study of published in 2014 cataloged  &gt; 60,000 persons who died in Oregon with and without a POLST and their place of death.  There was a clear relationship of the requested level of care in section B to a persons place of death.  It showed that persons who chose comfort measures were least likely to die in the hospital and those who chose full treatment were most likely to die in the hospital (more likely even than those who did not have a POLST).  The level of care and place of death seemed to be in agreement with what was designated on the form.</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BDDF7964-F912-A844-B239-0D89DC7E4AC0}" type="slidenum">
              <a:rPr lang="en-US" sz="1200">
                <a:solidFill>
                  <a:srgbClr val="000000"/>
                </a:solidFill>
                <a:cs typeface="Arial" charset="0"/>
              </a:rPr>
              <a:pPr eaLnBrk="1" hangingPunct="1"/>
              <a:t>17</a:t>
            </a:fld>
            <a:endParaRPr lang="en-US" sz="1200">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Swirl Shad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111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Green-Swi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38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C-Health-System-Logo-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19800"/>
            <a:ext cx="152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5"/>
          <p:cNvSpPr>
            <a:spLocks noGrp="1" noChangeArrowheads="1"/>
          </p:cNvSpPr>
          <p:nvPr>
            <p:ph type="ctrTitle"/>
          </p:nvPr>
        </p:nvSpPr>
        <p:spPr>
          <a:xfrm>
            <a:off x="1622425" y="2130425"/>
            <a:ext cx="7239000" cy="1470025"/>
          </a:xfrm>
        </p:spPr>
        <p:txBody>
          <a:bodyPr/>
          <a:lstStyle>
            <a:lvl1pPr>
              <a:defRPr/>
            </a:lvl1pPr>
          </a:lstStyle>
          <a:p>
            <a:r>
              <a:rPr lang="en-US" smtClean="0"/>
              <a:t>Click to edit Master title style</a:t>
            </a:r>
            <a:endParaRPr lang="en-US"/>
          </a:p>
        </p:txBody>
      </p:sp>
      <p:sp>
        <p:nvSpPr>
          <p:cNvPr id="5126" name="Rectangle 6"/>
          <p:cNvSpPr>
            <a:spLocks noGrp="1" noChangeArrowheads="1"/>
          </p:cNvSpPr>
          <p:nvPr>
            <p:ph type="subTitle" idx="1"/>
          </p:nvPr>
        </p:nvSpPr>
        <p:spPr>
          <a:xfrm>
            <a:off x="2057400" y="3886200"/>
            <a:ext cx="6400800" cy="1752600"/>
          </a:xfrm>
        </p:spPr>
        <p:txBody>
          <a:bodyPr/>
          <a:lstStyle>
            <a:lvl1pPr marL="0" indent="0" algn="ctr">
              <a:buFont typeface="Wingdings" pitchFamily="2" charset="2"/>
              <a:buNone/>
              <a:defRPr sz="2400"/>
            </a:lvl1pPr>
          </a:lstStyle>
          <a:p>
            <a:r>
              <a:rPr lang="en-US" smtClean="0"/>
              <a:t>Click to edit Master subtitle style</a:t>
            </a:r>
            <a:endParaRPr lang="en-US"/>
          </a:p>
        </p:txBody>
      </p:sp>
      <p:sp>
        <p:nvSpPr>
          <p:cNvPr id="7" name="Rectangle 7"/>
          <p:cNvSpPr>
            <a:spLocks noGrp="1" noChangeArrowheads="1"/>
          </p:cNvSpPr>
          <p:nvPr>
            <p:ph type="dt" sz="half" idx="10"/>
          </p:nvPr>
        </p:nvSpPr>
        <p:spPr bwMode="auto">
          <a:xfrm>
            <a:off x="1981200" y="62484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200" smtClean="0">
                <a:latin typeface="+mn-lt"/>
              </a:defRPr>
            </a:lvl1pPr>
          </a:lstStyle>
          <a:p>
            <a:fld id="{A0F2C1E7-2775-1448-94CF-F7833156498F}" type="datetimeFigureOut">
              <a:rPr lang="en-US" smtClean="0"/>
              <a:t>8/26/16</a:t>
            </a:fld>
            <a:endParaRPr lang="en-US"/>
          </a:p>
        </p:txBody>
      </p:sp>
      <p:sp>
        <p:nvSpPr>
          <p:cNvPr id="8" name="Rectangle 8"/>
          <p:cNvSpPr>
            <a:spLocks noGrp="1" noChangeArrowheads="1"/>
          </p:cNvSpPr>
          <p:nvPr>
            <p:ph type="ftr" sz="quarter" idx="11"/>
          </p:nvPr>
        </p:nvSpPr>
        <p:spPr>
          <a:xfrm>
            <a:off x="4267200" y="6248400"/>
            <a:ext cx="2819400" cy="476250"/>
          </a:xfrm>
        </p:spPr>
        <p:txBody>
          <a:bodyPr/>
          <a:lstStyle>
            <a:lvl1pPr>
              <a:defRPr smtClean="0"/>
            </a:lvl1pPr>
          </a:lstStyle>
          <a:p>
            <a:endParaRPr lang="en-US"/>
          </a:p>
        </p:txBody>
      </p:sp>
      <p:sp>
        <p:nvSpPr>
          <p:cNvPr id="9" name="Rectangle 9"/>
          <p:cNvSpPr>
            <a:spLocks noGrp="1" noChangeArrowheads="1"/>
          </p:cNvSpPr>
          <p:nvPr>
            <p:ph type="sldNum" sz="quarter" idx="12"/>
          </p:nvPr>
        </p:nvSpPr>
        <p:spPr>
          <a:xfrm>
            <a:off x="7239000" y="6245225"/>
            <a:ext cx="1447800" cy="476250"/>
          </a:xfrm>
        </p:spPr>
        <p:txBody>
          <a:bodyPr/>
          <a:lstStyle>
            <a:lvl1pPr>
              <a:defRPr smtClean="0"/>
            </a:lvl1pPr>
          </a:lstStyle>
          <a:p>
            <a:fld id="{A01D1D58-9325-9740-BF24-90C39E510CEA}" type="slidenum">
              <a:rPr lang="en-US" smtClean="0"/>
              <a:t>‹#›</a:t>
            </a:fld>
            <a:endParaRPr lang="en-US"/>
          </a:p>
        </p:txBody>
      </p:sp>
    </p:spTree>
    <p:extLst>
      <p:ext uri="{BB962C8B-B14F-4D97-AF65-F5344CB8AC3E}">
        <p14:creationId xmlns:p14="http://schemas.microsoft.com/office/powerpoint/2010/main" val="21807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
        <p:nvSpPr>
          <p:cNvPr id="5"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174593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927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276850" cy="5927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
        <p:nvSpPr>
          <p:cNvPr id="5"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283706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
        <p:nvSpPr>
          <p:cNvPr id="5"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987925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endParaRPr lang="en-US"/>
          </a:p>
        </p:txBody>
      </p:sp>
      <p:sp>
        <p:nvSpPr>
          <p:cNvPr id="5"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2597193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16764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1676400"/>
            <a:ext cx="3162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
        <p:nvSpPr>
          <p:cNvPr id="6"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330466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endParaRPr lang="en-US"/>
          </a:p>
        </p:txBody>
      </p:sp>
      <p:sp>
        <p:nvSpPr>
          <p:cNvPr id="8"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153544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endParaRPr lang="en-US"/>
          </a:p>
        </p:txBody>
      </p:sp>
      <p:sp>
        <p:nvSpPr>
          <p:cNvPr id="4"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38224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endParaRPr lang="en-US"/>
          </a:p>
        </p:txBody>
      </p:sp>
      <p:sp>
        <p:nvSpPr>
          <p:cNvPr id="3"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45493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
        <p:nvSpPr>
          <p:cNvPr id="6"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1773258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
        <p:nvSpPr>
          <p:cNvPr id="6" name="Rectangle 8"/>
          <p:cNvSpPr>
            <a:spLocks noGrp="1" noChangeArrowheads="1"/>
          </p:cNvSpPr>
          <p:nvPr>
            <p:ph type="sldNum" sz="quarter" idx="11"/>
          </p:nvPr>
        </p:nvSpPr>
        <p:spPr>
          <a:ln/>
        </p:spPr>
        <p:txBody>
          <a:bodyPr/>
          <a:lstStyle>
            <a:lvl1pPr>
              <a:defRPr/>
            </a:lvl1pPr>
          </a:lstStyle>
          <a:p>
            <a:fld id="{A01D1D58-9325-9740-BF24-90C39E510CEA}" type="slidenum">
              <a:rPr lang="en-US" smtClean="0"/>
              <a:t>‹#›</a:t>
            </a:fld>
            <a:endParaRPr lang="en-US"/>
          </a:p>
        </p:txBody>
      </p:sp>
    </p:spTree>
    <p:extLst>
      <p:ext uri="{BB962C8B-B14F-4D97-AF65-F5344CB8AC3E}">
        <p14:creationId xmlns:p14="http://schemas.microsoft.com/office/powerpoint/2010/main" val="38620947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Swirl Shadow"/>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111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Green-Swir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838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
          <p:cNvSpPr>
            <a:spLocks noGrp="1" noChangeArrowheads="1"/>
          </p:cNvSpPr>
          <p:nvPr>
            <p:ph type="title"/>
          </p:nvPr>
        </p:nvSpPr>
        <p:spPr bwMode="auto">
          <a:xfrm>
            <a:off x="1447800" y="274638"/>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Rectangle 5"/>
          <p:cNvSpPr>
            <a:spLocks noGrp="1" noChangeArrowheads="1"/>
          </p:cNvSpPr>
          <p:nvPr>
            <p:ph type="body" idx="1"/>
          </p:nvPr>
        </p:nvSpPr>
        <p:spPr bwMode="auto">
          <a:xfrm>
            <a:off x="2057400" y="1676400"/>
            <a:ext cx="6477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
        <p:nvSpPr>
          <p:cNvPr id="410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atin typeface="+mn-lt"/>
              </a:defRPr>
            </a:lvl1pPr>
          </a:lstStyle>
          <a:p>
            <a:endParaRPr lang="en-US"/>
          </a:p>
        </p:txBody>
      </p:sp>
      <p:sp>
        <p:nvSpPr>
          <p:cNvPr id="4104" name="Rectangle 8"/>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mn-lt"/>
              </a:defRPr>
            </a:lvl1pPr>
          </a:lstStyle>
          <a:p>
            <a:fld id="{A01D1D58-9325-9740-BF24-90C39E510CEA}" type="slidenum">
              <a:rPr lang="en-US" smtClean="0"/>
              <a:t>‹#›</a:t>
            </a:fld>
            <a:endParaRPr lang="en-US"/>
          </a:p>
        </p:txBody>
      </p:sp>
      <p:pic>
        <p:nvPicPr>
          <p:cNvPr id="1032" name="Picture 8" descr="CC-Health-System-Logo-Whit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52400" y="6019800"/>
            <a:ext cx="1524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8040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3200" b="1">
          <a:solidFill>
            <a:srgbClr val="006600"/>
          </a:solidFill>
          <a:latin typeface="+mj-lt"/>
          <a:ea typeface="+mj-ea"/>
          <a:cs typeface="+mj-cs"/>
        </a:defRPr>
      </a:lvl1pPr>
      <a:lvl2pPr algn="ctr" rtl="0" eaLnBrk="1" fontAlgn="base" hangingPunct="1">
        <a:spcBef>
          <a:spcPct val="0"/>
        </a:spcBef>
        <a:spcAft>
          <a:spcPct val="0"/>
        </a:spcAft>
        <a:defRPr sz="3200" b="1">
          <a:solidFill>
            <a:srgbClr val="006600"/>
          </a:solidFill>
          <a:latin typeface="Verdana" pitchFamily="34" charset="0"/>
        </a:defRPr>
      </a:lvl2pPr>
      <a:lvl3pPr algn="ctr" rtl="0" eaLnBrk="1" fontAlgn="base" hangingPunct="1">
        <a:spcBef>
          <a:spcPct val="0"/>
        </a:spcBef>
        <a:spcAft>
          <a:spcPct val="0"/>
        </a:spcAft>
        <a:defRPr sz="3200" b="1">
          <a:solidFill>
            <a:srgbClr val="006600"/>
          </a:solidFill>
          <a:latin typeface="Verdana" pitchFamily="34" charset="0"/>
        </a:defRPr>
      </a:lvl3pPr>
      <a:lvl4pPr algn="ctr" rtl="0" eaLnBrk="1" fontAlgn="base" hangingPunct="1">
        <a:spcBef>
          <a:spcPct val="0"/>
        </a:spcBef>
        <a:spcAft>
          <a:spcPct val="0"/>
        </a:spcAft>
        <a:defRPr sz="3200" b="1">
          <a:solidFill>
            <a:srgbClr val="006600"/>
          </a:solidFill>
          <a:latin typeface="Verdana" pitchFamily="34" charset="0"/>
        </a:defRPr>
      </a:lvl4pPr>
      <a:lvl5pPr algn="ctr" rtl="0" eaLnBrk="1" fontAlgn="base" hangingPunct="1">
        <a:spcBef>
          <a:spcPct val="0"/>
        </a:spcBef>
        <a:spcAft>
          <a:spcPct val="0"/>
        </a:spcAft>
        <a:defRPr sz="3200" b="1">
          <a:solidFill>
            <a:srgbClr val="006600"/>
          </a:solidFill>
          <a:latin typeface="Verdana" pitchFamily="34" charset="0"/>
        </a:defRPr>
      </a:lvl5pPr>
      <a:lvl6pPr marL="457200" algn="ctr" rtl="0" eaLnBrk="1" fontAlgn="base" hangingPunct="1">
        <a:spcBef>
          <a:spcPct val="0"/>
        </a:spcBef>
        <a:spcAft>
          <a:spcPct val="0"/>
        </a:spcAft>
        <a:defRPr sz="3200" b="1">
          <a:solidFill>
            <a:srgbClr val="006600"/>
          </a:solidFill>
          <a:latin typeface="Verdana" pitchFamily="34" charset="0"/>
        </a:defRPr>
      </a:lvl6pPr>
      <a:lvl7pPr marL="914400" algn="ctr" rtl="0" eaLnBrk="1" fontAlgn="base" hangingPunct="1">
        <a:spcBef>
          <a:spcPct val="0"/>
        </a:spcBef>
        <a:spcAft>
          <a:spcPct val="0"/>
        </a:spcAft>
        <a:defRPr sz="3200" b="1">
          <a:solidFill>
            <a:srgbClr val="006600"/>
          </a:solidFill>
          <a:latin typeface="Verdana" pitchFamily="34" charset="0"/>
        </a:defRPr>
      </a:lvl7pPr>
      <a:lvl8pPr marL="1371600" algn="ctr" rtl="0" eaLnBrk="1" fontAlgn="base" hangingPunct="1">
        <a:spcBef>
          <a:spcPct val="0"/>
        </a:spcBef>
        <a:spcAft>
          <a:spcPct val="0"/>
        </a:spcAft>
        <a:defRPr sz="3200" b="1">
          <a:solidFill>
            <a:srgbClr val="006600"/>
          </a:solidFill>
          <a:latin typeface="Verdana" pitchFamily="34" charset="0"/>
        </a:defRPr>
      </a:lvl8pPr>
      <a:lvl9pPr marL="1828800" algn="ctr" rtl="0" eaLnBrk="1" fontAlgn="base" hangingPunct="1">
        <a:spcBef>
          <a:spcPct val="0"/>
        </a:spcBef>
        <a:spcAft>
          <a:spcPct val="0"/>
        </a:spcAft>
        <a:defRPr sz="3200" b="1">
          <a:solidFill>
            <a:srgbClr val="006600"/>
          </a:solidFill>
          <a:latin typeface="Verdana" pitchFamily="34" charset="0"/>
        </a:defRPr>
      </a:lvl9pPr>
    </p:titleStyle>
    <p:bodyStyle>
      <a:lvl1pPr marL="342900" indent="-342900" algn="l" rtl="0" eaLnBrk="1" fontAlgn="base" hangingPunct="1">
        <a:spcBef>
          <a:spcPct val="20000"/>
        </a:spcBef>
        <a:spcAft>
          <a:spcPct val="0"/>
        </a:spcAft>
        <a:buClr>
          <a:srgbClr val="006600"/>
        </a:buClr>
        <a:buSzPct val="80000"/>
        <a:buFont typeface="Wingdings" pitchFamily="2" charset="2"/>
        <a:buChar char="n"/>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06600"/>
        </a:buClr>
        <a:buSzPct val="80000"/>
        <a:buFont typeface="Wingdings" pitchFamily="2" charset="2"/>
        <a:buChar char="l"/>
        <a:defRPr sz="2400">
          <a:solidFill>
            <a:schemeClr val="tx1"/>
          </a:solidFill>
          <a:latin typeface="+mn-lt"/>
        </a:defRPr>
      </a:lvl2pPr>
      <a:lvl3pPr marL="1143000" indent="-228600" algn="l" rtl="0" eaLnBrk="1" fontAlgn="base" hangingPunct="1">
        <a:spcBef>
          <a:spcPct val="20000"/>
        </a:spcBef>
        <a:spcAft>
          <a:spcPct val="0"/>
        </a:spcAft>
        <a:buClr>
          <a:srgbClr val="006600"/>
        </a:buClr>
        <a:buSzPct val="80000"/>
        <a:buFont typeface="Wingdings" pitchFamily="2" charset="2"/>
        <a:buChar char="u"/>
        <a:defRPr sz="2000">
          <a:solidFill>
            <a:schemeClr val="tx1"/>
          </a:solidFill>
          <a:latin typeface="+mn-lt"/>
        </a:defRPr>
      </a:lvl3pPr>
      <a:lvl4pPr marL="1600200" indent="-228600" algn="l" rtl="0" eaLnBrk="1" fontAlgn="base" hangingPunct="1">
        <a:spcBef>
          <a:spcPct val="20000"/>
        </a:spcBef>
        <a:spcAft>
          <a:spcPct val="0"/>
        </a:spcAft>
        <a:buClr>
          <a:srgbClr val="006600"/>
        </a:buClr>
        <a:buSzPct val="80000"/>
        <a:buFont typeface="Webdings" pitchFamily="18" charset="2"/>
        <a:buChar char="4"/>
        <a:defRPr>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g"/><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DMOST:  New tool in Advance Care Planning</a:t>
            </a:r>
            <a:endParaRPr lang="en-US" dirty="0"/>
          </a:p>
        </p:txBody>
      </p:sp>
      <p:sp>
        <p:nvSpPr>
          <p:cNvPr id="7" name="Content Placeholder 6"/>
          <p:cNvSpPr>
            <a:spLocks noGrp="1"/>
          </p:cNvSpPr>
          <p:nvPr>
            <p:ph idx="1"/>
          </p:nvPr>
        </p:nvSpPr>
        <p:spPr/>
        <p:txBody>
          <a:bodyPr/>
          <a:lstStyle/>
          <a:p>
            <a:r>
              <a:rPr lang="en-US" dirty="0" smtClean="0"/>
              <a:t>John </a:t>
            </a:r>
            <a:r>
              <a:rPr lang="en-US" dirty="0" err="1" smtClean="0"/>
              <a:t>Goodill</a:t>
            </a:r>
            <a:r>
              <a:rPr lang="en-US" dirty="0" smtClean="0"/>
              <a:t>, M.D.</a:t>
            </a:r>
          </a:p>
          <a:p>
            <a:pPr marL="0" indent="0">
              <a:buNone/>
            </a:pPr>
            <a:endParaRPr lang="en-US" dirty="0" smtClean="0"/>
          </a:p>
          <a:p>
            <a:r>
              <a:rPr lang="en-US" dirty="0" smtClean="0"/>
              <a:t>9/1/16</a:t>
            </a:r>
            <a:endParaRPr lang="en-US" dirty="0"/>
          </a:p>
        </p:txBody>
      </p:sp>
    </p:spTree>
    <p:extLst>
      <p:ext uri="{BB962C8B-B14F-4D97-AF65-F5344CB8AC3E}">
        <p14:creationId xmlns:p14="http://schemas.microsoft.com/office/powerpoint/2010/main" val="1608489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Enter DMOST (POLST,</a:t>
            </a:r>
            <a:r>
              <a:rPr lang="en-US" baseline="0" dirty="0" smtClean="0"/>
              <a:t> MOLST)</a:t>
            </a:r>
            <a:endParaRPr lang="en-US" dirty="0"/>
          </a:p>
        </p:txBody>
      </p:sp>
      <p:sp>
        <p:nvSpPr>
          <p:cNvPr id="3" name="Text Placeholder 2"/>
          <p:cNvSpPr>
            <a:spLocks noGrp="1"/>
          </p:cNvSpPr>
          <p:nvPr>
            <p:ph type="body" idx="4294967295"/>
          </p:nvPr>
        </p:nvSpPr>
        <p:spPr>
          <a:xfrm>
            <a:off x="0" y="1600200"/>
            <a:ext cx="8229600" cy="4525963"/>
          </a:xfrm>
        </p:spPr>
        <p:txBody>
          <a:bodyPr/>
          <a:lstStyle/>
          <a:p>
            <a:r>
              <a:rPr lang="en-US" dirty="0" smtClean="0"/>
              <a:t>New tool for ACP near end of life</a:t>
            </a:r>
          </a:p>
          <a:p>
            <a:pPr lvl="1"/>
            <a:r>
              <a:rPr lang="en-US" dirty="0" smtClean="0"/>
              <a:t>Voluntary</a:t>
            </a:r>
          </a:p>
          <a:p>
            <a:pPr lvl="1"/>
            <a:r>
              <a:rPr lang="en-US" dirty="0" smtClean="0"/>
              <a:t>Aimed at persons ‘whose health care provider would not be surprised if they died in next year’</a:t>
            </a:r>
          </a:p>
          <a:p>
            <a:pPr lvl="1"/>
            <a:r>
              <a:rPr lang="en-US" dirty="0" smtClean="0"/>
              <a:t>Standardized medical orders</a:t>
            </a:r>
          </a:p>
          <a:p>
            <a:pPr lvl="1"/>
            <a:r>
              <a:rPr lang="en-US" dirty="0" smtClean="0"/>
              <a:t>Actionable</a:t>
            </a:r>
          </a:p>
          <a:p>
            <a:pPr lvl="1"/>
            <a:r>
              <a:rPr lang="en-US" dirty="0" smtClean="0"/>
              <a:t>portable</a:t>
            </a:r>
            <a:endParaRPr lang="en-US" dirty="0"/>
          </a:p>
        </p:txBody>
      </p:sp>
    </p:spTree>
    <p:extLst>
      <p:ext uri="{BB962C8B-B14F-4D97-AF65-F5344CB8AC3E}">
        <p14:creationId xmlns:p14="http://schemas.microsoft.com/office/powerpoint/2010/main" val="2726670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DMOST – What, and When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2400" dirty="0" smtClean="0"/>
              <a:t>DMOST is a</a:t>
            </a:r>
            <a:r>
              <a:rPr lang="en-US" sz="2400" dirty="0" smtClean="0">
                <a:solidFill>
                  <a:srgbClr val="00B050"/>
                </a:solidFill>
              </a:rPr>
              <a:t> </a:t>
            </a:r>
            <a:r>
              <a:rPr lang="en-US" sz="2400" dirty="0" smtClean="0"/>
              <a:t>clinical process to facilitate communication between health-care professionals and persons living with serious illness or frailty. The form documents the decisions made by the patient during the shared decision-making conversation and is signed by the health-care practitioner.</a:t>
            </a:r>
          </a:p>
          <a:p>
            <a:pPr marL="0" indent="0">
              <a:buNone/>
            </a:pPr>
            <a:endParaRPr lang="en-US" sz="2400" dirty="0"/>
          </a:p>
          <a:p>
            <a:pPr marL="0" indent="0">
              <a:buNone/>
            </a:pPr>
            <a:r>
              <a:rPr lang="en-US" sz="2400" dirty="0" smtClean="0"/>
              <a:t>The DMOST conversation is to occur when the person’s health-care practitioner “would not be surprised if they died within the next year”.</a:t>
            </a:r>
          </a:p>
          <a:p>
            <a:pPr marL="0" indent="0">
              <a:buNone/>
            </a:pPr>
            <a:r>
              <a:rPr lang="fi-FI" sz="2400" dirty="0"/>
              <a:t>§ 2503A(c) </a:t>
            </a:r>
            <a:endParaRPr lang="en-US" sz="2400" dirty="0"/>
          </a:p>
        </p:txBody>
      </p:sp>
      <p:sp>
        <p:nvSpPr>
          <p:cNvPr id="9" name="Slide Number Placeholder 8"/>
          <p:cNvSpPr>
            <a:spLocks noGrp="1"/>
          </p:cNvSpPr>
          <p:nvPr>
            <p:ph type="sldNum" sz="quarter" idx="11"/>
          </p:nvPr>
        </p:nvSpPr>
        <p:spPr/>
        <p:txBody>
          <a:bodyPr/>
          <a:lstStyle/>
          <a:p>
            <a:fld id="{FA589367-DFA3-49EA-AA90-7B04BE73B3A1}" type="slidenum">
              <a:rPr lang="en-US" smtClean="0"/>
              <a:pPr/>
              <a:t>11</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0ACD7246-D0FB-4864-A86D-BD0005ADA37A}" type="datetime1">
              <a:rPr lang="en-US" smtClean="0"/>
              <a:pPr/>
              <a:t>8/26/16</a:t>
            </a:fld>
            <a:endParaRPr lang="en-US"/>
          </a:p>
        </p:txBody>
      </p:sp>
      <p:pic>
        <p:nvPicPr>
          <p:cNvPr id="7" name="Picture 6" descr="dmost_logo-color-lowres.png"/>
          <p:cNvPicPr>
            <a:picLocks noChangeAspect="1"/>
          </p:cNvPicPr>
          <p:nvPr/>
        </p:nvPicPr>
        <p:blipFill>
          <a:blip r:embed="rId3" cstate="print"/>
          <a:stretch>
            <a:fillRect/>
          </a:stretch>
        </p:blipFill>
        <p:spPr>
          <a:xfrm>
            <a:off x="0" y="6052505"/>
            <a:ext cx="2539493" cy="805495"/>
          </a:xfrm>
          <a:prstGeom prst="rect">
            <a:avLst/>
          </a:prstGeom>
        </p:spPr>
      </p:pic>
    </p:spTree>
    <p:extLst>
      <p:ext uri="{BB962C8B-B14F-4D97-AF65-F5344CB8AC3E}">
        <p14:creationId xmlns:p14="http://schemas.microsoft.com/office/powerpoint/2010/main" val="23794289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ADVANTAGES OF DMOST:</a:t>
            </a:r>
            <a:endParaRPr lang="en-US" dirty="0"/>
          </a:p>
        </p:txBody>
      </p:sp>
      <p:sp>
        <p:nvSpPr>
          <p:cNvPr id="58371" name="Content Placeholder 2"/>
          <p:cNvSpPr>
            <a:spLocks noGrp="1"/>
          </p:cNvSpPr>
          <p:nvPr>
            <p:ph idx="1"/>
          </p:nvPr>
        </p:nvSpPr>
        <p:spPr>
          <a:xfrm>
            <a:off x="457200" y="1600200"/>
            <a:ext cx="7467600" cy="4873625"/>
          </a:xfrm>
        </p:spPr>
        <p:txBody>
          <a:bodyPr/>
          <a:lstStyle/>
          <a:p>
            <a:r>
              <a:rPr lang="en-US" altLang="en-US" dirty="0" smtClean="0"/>
              <a:t>Clear, standardized instructions</a:t>
            </a:r>
          </a:p>
          <a:p>
            <a:r>
              <a:rPr lang="en-US" altLang="en-US" dirty="0" smtClean="0"/>
              <a:t>Portable, follows </a:t>
            </a:r>
            <a:r>
              <a:rPr lang="en-US" altLang="en-US" dirty="0" err="1" smtClean="0"/>
              <a:t>pts</a:t>
            </a:r>
            <a:r>
              <a:rPr lang="en-US" altLang="en-US" dirty="0" smtClean="0"/>
              <a:t> thru transitions of care</a:t>
            </a:r>
          </a:p>
          <a:p>
            <a:r>
              <a:rPr lang="en-US" altLang="en-US" dirty="0" smtClean="0"/>
              <a:t>Translates </a:t>
            </a:r>
            <a:r>
              <a:rPr lang="en-US" altLang="en-US" dirty="0" err="1" smtClean="0"/>
              <a:t>pts</a:t>
            </a:r>
            <a:r>
              <a:rPr lang="en-US" altLang="en-US" dirty="0" smtClean="0"/>
              <a:t>’ AD into an Actionable Medical Order</a:t>
            </a:r>
          </a:p>
          <a:p>
            <a:r>
              <a:rPr lang="en-US" altLang="en-US" dirty="0" smtClean="0"/>
              <a:t>Can be initiated by surrogate and provider after patient has lost capacity and changed with changing circumstances</a:t>
            </a:r>
          </a:p>
        </p:txBody>
      </p:sp>
    </p:spTree>
    <p:extLst>
      <p:ext uri="{BB962C8B-B14F-4D97-AF65-F5344CB8AC3E}">
        <p14:creationId xmlns:p14="http://schemas.microsoft.com/office/powerpoint/2010/main" val="129871013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272646"/>
            <a:ext cx="6477000" cy="3333470"/>
          </a:xfrm>
        </p:spPr>
      </p:pic>
    </p:spTree>
    <p:extLst>
      <p:ext uri="{BB962C8B-B14F-4D97-AF65-F5344CB8AC3E}">
        <p14:creationId xmlns:p14="http://schemas.microsoft.com/office/powerpoint/2010/main" val="7228859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8153400" y="5638800"/>
            <a:ext cx="609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auto" hangingPunct="0">
              <a:spcBef>
                <a:spcPts val="0"/>
              </a:spcBef>
              <a:spcAft>
                <a:spcPts val="0"/>
              </a:spcAft>
              <a:defRPr/>
            </a:pPr>
            <a:endParaRPr lang="en-US" dirty="0"/>
          </a:p>
        </p:txBody>
      </p:sp>
      <p:sp>
        <p:nvSpPr>
          <p:cNvPr id="61442" name="Title 1"/>
          <p:cNvSpPr>
            <a:spLocks noGrp="1"/>
          </p:cNvSpPr>
          <p:nvPr>
            <p:ph type="title"/>
          </p:nvPr>
        </p:nvSpPr>
        <p:spPr>
          <a:xfrm>
            <a:off x="0" y="0"/>
            <a:ext cx="9144000" cy="1371600"/>
          </a:xfrm>
        </p:spPr>
        <p:txBody>
          <a:bodyPr>
            <a:normAutofit/>
          </a:bodyPr>
          <a:lstStyle/>
          <a:p>
            <a:r>
              <a:rPr lang="en-US" dirty="0">
                <a:latin typeface="Arial Unicode MS" charset="0"/>
                <a:ea typeface="MS PGothic" charset="0"/>
                <a:cs typeface="Arial Unicode MS" charset="0"/>
              </a:rPr>
              <a:t>How Advance Directives and POLST Work Together</a:t>
            </a:r>
          </a:p>
        </p:txBody>
      </p:sp>
      <p:sp>
        <p:nvSpPr>
          <p:cNvPr id="61443" name="TextBox 4"/>
          <p:cNvSpPr txBox="1">
            <a:spLocks noChangeArrowheads="1"/>
          </p:cNvSpPr>
          <p:nvPr/>
        </p:nvSpPr>
        <p:spPr bwMode="auto">
          <a:xfrm>
            <a:off x="2286000" y="1371600"/>
            <a:ext cx="457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1100">
                <a:solidFill>
                  <a:schemeClr val="tx2"/>
                </a:solidFill>
                <a:latin typeface="Tahoma" charset="0"/>
                <a:cs typeface="Tahoma" charset="0"/>
              </a:rPr>
              <a:t>Adapted with permission from California POLST Education Program </a:t>
            </a:r>
            <a:br>
              <a:rPr lang="en-US" sz="1100">
                <a:solidFill>
                  <a:schemeClr val="tx2"/>
                </a:solidFill>
                <a:latin typeface="Tahoma" charset="0"/>
                <a:cs typeface="Tahoma" charset="0"/>
              </a:rPr>
            </a:br>
            <a:r>
              <a:rPr lang="en-US" sz="1100">
                <a:solidFill>
                  <a:schemeClr val="tx2"/>
                </a:solidFill>
                <a:latin typeface="Tahoma" charset="0"/>
                <a:cs typeface="Tahoma" charset="0"/>
              </a:rPr>
              <a:t>  © January 2010 Coalition for Compassionate Care of California</a:t>
            </a:r>
            <a:endParaRPr lang="en-US" sz="1100">
              <a:solidFill>
                <a:schemeClr val="tx2"/>
              </a:solidFill>
              <a:latin typeface="Calibri" charset="0"/>
              <a:cs typeface="Tahoma" charset="0"/>
            </a:endParaRPr>
          </a:p>
        </p:txBody>
      </p:sp>
      <p:sp>
        <p:nvSpPr>
          <p:cNvPr id="61444" name="TextBox 30"/>
          <p:cNvSpPr txBox="1">
            <a:spLocks noChangeArrowheads="1"/>
          </p:cNvSpPr>
          <p:nvPr/>
        </p:nvSpPr>
        <p:spPr bwMode="auto">
          <a:xfrm>
            <a:off x="152400" y="1981200"/>
            <a:ext cx="1219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200">
                <a:solidFill>
                  <a:schemeClr val="tx2"/>
                </a:solidFill>
                <a:latin typeface="Calibri" charset="0"/>
              </a:rPr>
              <a:t>Age 18</a:t>
            </a:r>
          </a:p>
        </p:txBody>
      </p:sp>
      <p:sp>
        <p:nvSpPr>
          <p:cNvPr id="61445" name="TextBox 31"/>
          <p:cNvSpPr txBox="1">
            <a:spLocks noChangeArrowheads="1"/>
          </p:cNvSpPr>
          <p:nvPr/>
        </p:nvSpPr>
        <p:spPr bwMode="auto">
          <a:xfrm>
            <a:off x="381000" y="2438400"/>
            <a:ext cx="3962400" cy="430213"/>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r>
              <a:rPr lang="en-US" sz="2200">
                <a:solidFill>
                  <a:schemeClr val="tx2"/>
                </a:solidFill>
                <a:latin typeface="Calibri" charset="0"/>
              </a:rPr>
              <a:t>Complete and Advance Directive</a:t>
            </a:r>
          </a:p>
        </p:txBody>
      </p:sp>
      <p:sp>
        <p:nvSpPr>
          <p:cNvPr id="61446" name="Rectangle 32"/>
          <p:cNvSpPr>
            <a:spLocks noChangeArrowheads="1"/>
          </p:cNvSpPr>
          <p:nvPr/>
        </p:nvSpPr>
        <p:spPr bwMode="auto">
          <a:xfrm>
            <a:off x="609600" y="2971800"/>
            <a:ext cx="45720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200">
                <a:solidFill>
                  <a:schemeClr val="tx2"/>
                </a:solidFill>
                <a:latin typeface="Times New Roman" charset="0"/>
                <a:cs typeface="Times New Roman" charset="0"/>
              </a:rPr>
              <a:t>Update Advance Directive Periodically</a:t>
            </a:r>
          </a:p>
        </p:txBody>
      </p:sp>
      <p:sp>
        <p:nvSpPr>
          <p:cNvPr id="61447" name="Rectangle 33"/>
          <p:cNvSpPr>
            <a:spLocks noChangeArrowheads="1"/>
          </p:cNvSpPr>
          <p:nvPr/>
        </p:nvSpPr>
        <p:spPr bwMode="auto">
          <a:xfrm>
            <a:off x="1066800" y="3505200"/>
            <a:ext cx="64008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2200">
                <a:solidFill>
                  <a:schemeClr val="tx2"/>
                </a:solidFill>
                <a:latin typeface="Times New Roman" charset="0"/>
                <a:cs typeface="Times New Roman" charset="0"/>
              </a:rPr>
              <a:t>Diagnosed with Advanced Illness or Frailty</a:t>
            </a:r>
            <a:r>
              <a:rPr lang="en-US" sz="2200" i="1">
                <a:solidFill>
                  <a:schemeClr val="tx2"/>
                </a:solidFill>
                <a:latin typeface="Times New Roman" charset="0"/>
                <a:cs typeface="Times New Roman" charset="0"/>
              </a:rPr>
              <a:t>(at any age)</a:t>
            </a:r>
          </a:p>
        </p:txBody>
      </p:sp>
      <p:sp>
        <p:nvSpPr>
          <p:cNvPr id="35" name="Rectangle 34"/>
          <p:cNvSpPr/>
          <p:nvPr/>
        </p:nvSpPr>
        <p:spPr>
          <a:xfrm>
            <a:off x="3657600" y="4191000"/>
            <a:ext cx="3292475" cy="430213"/>
          </a:xfrm>
          <a:prstGeom prst="rect">
            <a:avLst/>
          </a:prstGeom>
          <a:ln w="15875">
            <a:solidFill>
              <a:schemeClr val="tx2"/>
            </a:solidFill>
          </a:ln>
        </p:spPr>
        <p:txBody>
          <a:bodyPr wrap="none">
            <a:spAutoFit/>
          </a:bodyPr>
          <a:lstStyle/>
          <a:p>
            <a:pPr fontAlgn="auto">
              <a:spcBef>
                <a:spcPct val="50000"/>
              </a:spcBef>
              <a:spcAft>
                <a:spcPts val="0"/>
              </a:spcAft>
              <a:defRPr/>
            </a:pPr>
            <a:r>
              <a:rPr lang="en-US" sz="2200" b="1" dirty="0">
                <a:solidFill>
                  <a:schemeClr val="accent2">
                    <a:lumMod val="90000"/>
                  </a:schemeClr>
                </a:solidFill>
                <a:latin typeface="Times New Roman" pitchFamily="18" charset="0"/>
                <a:ea typeface="+mn-ea"/>
                <a:cs typeface="Times New Roman" pitchFamily="18" charset="0"/>
              </a:rPr>
              <a:t>Complete a POLST Form</a:t>
            </a:r>
          </a:p>
        </p:txBody>
      </p:sp>
      <p:sp>
        <p:nvSpPr>
          <p:cNvPr id="61449" name="Rectangle 35"/>
          <p:cNvSpPr>
            <a:spLocks noChangeArrowheads="1"/>
          </p:cNvSpPr>
          <p:nvPr/>
        </p:nvSpPr>
        <p:spPr bwMode="auto">
          <a:xfrm>
            <a:off x="5108575" y="4724400"/>
            <a:ext cx="28067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2200">
                <a:solidFill>
                  <a:schemeClr val="tx2"/>
                </a:solidFill>
                <a:latin typeface="Times New Roman" charset="0"/>
                <a:cs typeface="Times New Roman" charset="0"/>
              </a:rPr>
              <a:t>Change in health status</a:t>
            </a:r>
          </a:p>
        </p:txBody>
      </p:sp>
      <p:sp>
        <p:nvSpPr>
          <p:cNvPr id="37" name="Rectangle 36"/>
          <p:cNvSpPr/>
          <p:nvPr/>
        </p:nvSpPr>
        <p:spPr>
          <a:xfrm>
            <a:off x="4191000" y="5334000"/>
            <a:ext cx="4495800" cy="430213"/>
          </a:xfrm>
          <a:prstGeom prst="rect">
            <a:avLst/>
          </a:prstGeom>
          <a:ln w="15875">
            <a:solidFill>
              <a:schemeClr val="tx2"/>
            </a:solidFill>
          </a:ln>
        </p:spPr>
        <p:txBody>
          <a:bodyPr>
            <a:spAutoFit/>
          </a:bodyPr>
          <a:lstStyle/>
          <a:p>
            <a:pPr fontAlgn="auto">
              <a:spcBef>
                <a:spcPct val="50000"/>
              </a:spcBef>
              <a:spcAft>
                <a:spcPts val="0"/>
              </a:spcAft>
              <a:defRPr/>
            </a:pPr>
            <a:r>
              <a:rPr lang="en-US" sz="2200" b="1" dirty="0">
                <a:solidFill>
                  <a:schemeClr val="accent2">
                    <a:lumMod val="90000"/>
                  </a:schemeClr>
                </a:solidFill>
                <a:latin typeface="Times New Roman" pitchFamily="18" charset="0"/>
                <a:ea typeface="+mn-ea"/>
                <a:cs typeface="Times New Roman" pitchFamily="18" charset="0"/>
              </a:rPr>
              <a:t>May Complete a new POLST Form</a:t>
            </a:r>
          </a:p>
        </p:txBody>
      </p:sp>
      <p:sp>
        <p:nvSpPr>
          <p:cNvPr id="61451" name="Rectangle 37"/>
          <p:cNvSpPr>
            <a:spLocks noChangeArrowheads="1"/>
          </p:cNvSpPr>
          <p:nvPr/>
        </p:nvSpPr>
        <p:spPr bwMode="auto">
          <a:xfrm>
            <a:off x="4114800" y="6019800"/>
            <a:ext cx="4684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spcBef>
                <a:spcPct val="50000"/>
              </a:spcBef>
            </a:pPr>
            <a:r>
              <a:rPr lang="en-US" sz="3200">
                <a:solidFill>
                  <a:schemeClr val="tx2"/>
                </a:solidFill>
                <a:latin typeface="Times New Roman" charset="0"/>
                <a:cs typeface="Times New Roman" charset="0"/>
              </a:rPr>
              <a:t>Treatment Wishes Honored</a:t>
            </a:r>
          </a:p>
        </p:txBody>
      </p:sp>
      <p:sp>
        <p:nvSpPr>
          <p:cNvPr id="47" name="Bent-Up Arrow 46"/>
          <p:cNvSpPr/>
          <p:nvPr/>
        </p:nvSpPr>
        <p:spPr bwMode="auto">
          <a:xfrm rot="10800000" flipH="1">
            <a:off x="4495800" y="2590800"/>
            <a:ext cx="533400" cy="381000"/>
          </a:xfrm>
          <a:prstGeom prst="bentUpArrow">
            <a:avLst/>
          </a:prstGeom>
          <a:solidFill>
            <a:schemeClr val="accent1"/>
          </a:solidFill>
          <a:ln w="9525" cap="flat" cmpd="sng" algn="ctr">
            <a:solidFill>
              <a:schemeClr val="tx2"/>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latin typeface="Tahoma" pitchFamily="34" charset="0"/>
              <a:ea typeface="+mn-ea"/>
              <a:cs typeface="+mn-cs"/>
            </a:endParaRPr>
          </a:p>
        </p:txBody>
      </p:sp>
      <p:sp>
        <p:nvSpPr>
          <p:cNvPr id="48" name="Bent-Up Arrow 47"/>
          <p:cNvSpPr/>
          <p:nvPr/>
        </p:nvSpPr>
        <p:spPr bwMode="auto">
          <a:xfrm rot="10800000" flipH="1">
            <a:off x="5181600" y="3200400"/>
            <a:ext cx="533400" cy="381000"/>
          </a:xfrm>
          <a:prstGeom prst="bentUpArrow">
            <a:avLst/>
          </a:prstGeom>
          <a:solidFill>
            <a:schemeClr val="accent1"/>
          </a:solidFill>
          <a:ln w="9525" cap="flat" cmpd="sng" algn="ctr">
            <a:solidFill>
              <a:schemeClr val="tx2"/>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latin typeface="Tahoma" pitchFamily="34" charset="0"/>
              <a:ea typeface="+mn-ea"/>
              <a:cs typeface="+mn-cs"/>
            </a:endParaRPr>
          </a:p>
        </p:txBody>
      </p:sp>
      <p:sp>
        <p:nvSpPr>
          <p:cNvPr id="50" name="Bent-Up Arrow 49"/>
          <p:cNvSpPr/>
          <p:nvPr/>
        </p:nvSpPr>
        <p:spPr bwMode="auto">
          <a:xfrm rot="10800000" flipH="1">
            <a:off x="7086600" y="4343400"/>
            <a:ext cx="533400" cy="381000"/>
          </a:xfrm>
          <a:prstGeom prst="bentUpArrow">
            <a:avLst/>
          </a:prstGeom>
          <a:solidFill>
            <a:schemeClr val="accent1"/>
          </a:solidFill>
          <a:ln w="9525" cap="flat" cmpd="sng" algn="ctr">
            <a:solidFill>
              <a:schemeClr val="tx2"/>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latin typeface="Tahoma" pitchFamily="34" charset="0"/>
              <a:ea typeface="+mn-ea"/>
              <a:cs typeface="+mn-cs"/>
            </a:endParaRPr>
          </a:p>
        </p:txBody>
      </p:sp>
      <p:sp>
        <p:nvSpPr>
          <p:cNvPr id="51" name="Bent-Up Arrow 50"/>
          <p:cNvSpPr/>
          <p:nvPr/>
        </p:nvSpPr>
        <p:spPr bwMode="auto">
          <a:xfrm rot="10800000" flipH="1">
            <a:off x="8001000" y="4953000"/>
            <a:ext cx="533400" cy="381000"/>
          </a:xfrm>
          <a:prstGeom prst="bentUpArrow">
            <a:avLst/>
          </a:prstGeom>
          <a:solidFill>
            <a:schemeClr val="accent1"/>
          </a:solidFill>
          <a:ln w="9525" cap="flat" cmpd="sng" algn="ctr">
            <a:solidFill>
              <a:schemeClr val="tx2"/>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latin typeface="Tahoma" pitchFamily="34" charset="0"/>
              <a:ea typeface="+mn-ea"/>
              <a:cs typeface="+mn-cs"/>
            </a:endParaRPr>
          </a:p>
        </p:txBody>
      </p:sp>
      <p:sp>
        <p:nvSpPr>
          <p:cNvPr id="61456" name="Down Arrow 52"/>
          <p:cNvSpPr>
            <a:spLocks noChangeArrowheads="1"/>
          </p:cNvSpPr>
          <p:nvPr/>
        </p:nvSpPr>
        <p:spPr bwMode="auto">
          <a:xfrm>
            <a:off x="6248400" y="3886200"/>
            <a:ext cx="152400" cy="304800"/>
          </a:xfrm>
          <a:prstGeom prst="downArrow">
            <a:avLst>
              <a:gd name="adj1" fmla="val 50000"/>
              <a:gd name="adj2" fmla="val 50000"/>
            </a:avLst>
          </a:prstGeom>
          <a:solidFill>
            <a:schemeClr val="accent1"/>
          </a:solidFill>
          <a:ln w="9525">
            <a:solidFill>
              <a:schemeClr val="tx2"/>
            </a:solidFill>
            <a:round/>
            <a:headEnd/>
            <a:tailEnd/>
          </a:ln>
        </p:spPr>
        <p:txBody>
          <a:bodyPr/>
          <a:lstStyle/>
          <a:p>
            <a:pPr eaLnBrk="0" hangingPunct="0"/>
            <a:endParaRPr lang="en-US">
              <a:latin typeface="Tahoma" charset="0"/>
            </a:endParaRPr>
          </a:p>
        </p:txBody>
      </p:sp>
      <p:sp>
        <p:nvSpPr>
          <p:cNvPr id="61457" name="Down Arrow 53"/>
          <p:cNvSpPr>
            <a:spLocks noChangeArrowheads="1"/>
          </p:cNvSpPr>
          <p:nvPr/>
        </p:nvSpPr>
        <p:spPr bwMode="auto">
          <a:xfrm>
            <a:off x="6096000" y="5791200"/>
            <a:ext cx="152400" cy="304800"/>
          </a:xfrm>
          <a:prstGeom prst="downArrow">
            <a:avLst>
              <a:gd name="adj1" fmla="val 50000"/>
              <a:gd name="adj2" fmla="val 50000"/>
            </a:avLst>
          </a:prstGeom>
          <a:solidFill>
            <a:schemeClr val="accent1"/>
          </a:solidFill>
          <a:ln w="9525">
            <a:solidFill>
              <a:schemeClr val="tx2"/>
            </a:solidFill>
            <a:round/>
            <a:headEnd/>
            <a:tailEnd/>
          </a:ln>
        </p:spPr>
        <p:txBody>
          <a:bodyPr/>
          <a:lstStyle/>
          <a:p>
            <a:pPr eaLnBrk="0" hangingPunct="0"/>
            <a:endParaRPr lang="en-US">
              <a:latin typeface="Tahoma" charset="0"/>
            </a:endParaRPr>
          </a:p>
        </p:txBody>
      </p:sp>
      <p:sp>
        <p:nvSpPr>
          <p:cNvPr id="55" name="Bent-Up Arrow 54"/>
          <p:cNvSpPr/>
          <p:nvPr/>
        </p:nvSpPr>
        <p:spPr bwMode="auto">
          <a:xfrm rot="10800000" flipH="1">
            <a:off x="1371600" y="2133600"/>
            <a:ext cx="1066800" cy="304800"/>
          </a:xfrm>
          <a:prstGeom prst="bentUpArrow">
            <a:avLst/>
          </a:prstGeom>
          <a:solidFill>
            <a:schemeClr val="accent1"/>
          </a:solidFill>
          <a:ln w="9525" cap="flat" cmpd="sng" algn="ctr">
            <a:solidFill>
              <a:schemeClr val="tx2"/>
            </a:solidFill>
            <a:prstDash val="solid"/>
            <a:round/>
            <a:headEnd type="none" w="med" len="med"/>
            <a:tailEnd type="none" w="med" len="med"/>
          </a:ln>
          <a:effectLst/>
        </p:spPr>
        <p:txBody>
          <a:bodyPr/>
          <a:lstStyle/>
          <a:p>
            <a:pPr eaLnBrk="0" fontAlgn="auto" hangingPunct="0">
              <a:spcBef>
                <a:spcPts val="0"/>
              </a:spcBef>
              <a:spcAft>
                <a:spcPts val="0"/>
              </a:spcAft>
              <a:defRPr/>
            </a:pPr>
            <a:endParaRPr lang="en-US" dirty="0">
              <a:latin typeface="Tahoma" pitchFamily="34" charset="0"/>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National</a:t>
            </a:r>
            <a:endParaRPr lang="en-US" dirty="0"/>
          </a:p>
        </p:txBody>
      </p:sp>
      <p:sp>
        <p:nvSpPr>
          <p:cNvPr id="3" name="Content Placeholder 2"/>
          <p:cNvSpPr>
            <a:spLocks noGrp="1"/>
          </p:cNvSpPr>
          <p:nvPr>
            <p:ph idx="1"/>
          </p:nvPr>
        </p:nvSpPr>
        <p:spPr>
          <a:xfrm>
            <a:off x="457200" y="838200"/>
            <a:ext cx="8229600" cy="5105400"/>
          </a:xfrm>
        </p:spPr>
        <p:txBody>
          <a:bodyPr>
            <a:noAutofit/>
          </a:bodyPr>
          <a:lstStyle/>
          <a:p>
            <a:r>
              <a:rPr lang="en-US" sz="2600" dirty="0" smtClean="0"/>
              <a:t>The first POLST (Physician Orders for Life Sustaining Treatment) program was launched in Oregon in 1991.</a:t>
            </a:r>
          </a:p>
          <a:p>
            <a:r>
              <a:rPr lang="en-US" sz="2600" dirty="0" smtClean="0"/>
              <a:t>Collectively, the ethical framework and practice model guiding the development was called the POLST Paradigm. </a:t>
            </a:r>
          </a:p>
          <a:p>
            <a:r>
              <a:rPr lang="en-US" sz="2600" dirty="0" smtClean="0"/>
              <a:t>Hence, the National POLST Paradigm also started in 1991.</a:t>
            </a:r>
          </a:p>
          <a:p>
            <a:r>
              <a:rPr lang="en-US" sz="2600" dirty="0" smtClean="0"/>
              <a:t>The National POLST Paradigm Task Force is the oversight body providing advocacy, setting standards, and acting as a resource for state efforts.</a:t>
            </a:r>
          </a:p>
          <a:p>
            <a:r>
              <a:rPr lang="en-US" sz="2600" dirty="0" smtClean="0"/>
              <a:t>Over 25 years various forms of POLST have been adopted across the country.</a:t>
            </a:r>
          </a:p>
          <a:p>
            <a:r>
              <a:rPr lang="en-US" sz="2600" dirty="0" smtClean="0"/>
              <a:t>As of 2016, 46 states have an active form similar to DMOST.</a:t>
            </a:r>
            <a:endParaRPr lang="en-US" sz="2600" dirty="0"/>
          </a:p>
        </p:txBody>
      </p:sp>
      <p:sp>
        <p:nvSpPr>
          <p:cNvPr id="9" name="Slide Number Placeholder 8"/>
          <p:cNvSpPr>
            <a:spLocks noGrp="1"/>
          </p:cNvSpPr>
          <p:nvPr>
            <p:ph type="sldNum" sz="quarter" idx="11"/>
          </p:nvPr>
        </p:nvSpPr>
        <p:spPr/>
        <p:txBody>
          <a:bodyPr/>
          <a:lstStyle/>
          <a:p>
            <a:fld id="{FA589367-DFA3-49EA-AA90-7B04BE73B3A1}" type="slidenum">
              <a:rPr lang="en-US" smtClean="0"/>
              <a:pPr/>
              <a:t>15</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6959DF22-C49E-4E3D-BCDD-64CFFEB09C4F}" type="datetime1">
              <a:rPr lang="en-US" smtClean="0"/>
              <a:pPr/>
              <a:t>8/26/16</a:t>
            </a:fld>
            <a:endParaRPr lang="en-US"/>
          </a:p>
        </p:txBody>
      </p:sp>
      <p:pic>
        <p:nvPicPr>
          <p:cNvPr id="7" name="Picture 6" descr="dmost_logo-color-lowres.png"/>
          <p:cNvPicPr>
            <a:picLocks noChangeAspect="1"/>
          </p:cNvPicPr>
          <p:nvPr/>
        </p:nvPicPr>
        <p:blipFill>
          <a:blip r:embed="rId3"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15450" cy="701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3" descr="POLST research.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35000"/>
            <a:ext cx="9144000" cy="668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JPSM</a:t>
            </a:r>
            <a:r>
              <a:rPr lang="en-US" baseline="0" dirty="0" smtClean="0"/>
              <a:t> WVA</a:t>
            </a:r>
            <a:r>
              <a:rPr lang="en-US" dirty="0" smtClean="0"/>
              <a:t> Study</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2027 patients who died over the course of 3 years who filled out AD or POST forms</a:t>
            </a:r>
          </a:p>
          <a:p>
            <a:pPr lvl="2"/>
            <a:r>
              <a:rPr lang="en-US" dirty="0" smtClean="0"/>
              <a:t>AD- 56.9% OHD</a:t>
            </a:r>
          </a:p>
          <a:p>
            <a:pPr lvl="2"/>
            <a:r>
              <a:rPr lang="en-US" dirty="0" smtClean="0"/>
              <a:t>POST- 88.4 (comfort)/75.9 (limited intervention) OHD</a:t>
            </a:r>
          </a:p>
          <a:p>
            <a:pPr lvl="1"/>
            <a:r>
              <a:rPr lang="en-US" dirty="0" smtClean="0"/>
              <a:t>63.4% had POST forms</a:t>
            </a:r>
          </a:p>
          <a:p>
            <a:pPr lvl="2"/>
            <a:r>
              <a:rPr lang="en-US" dirty="0" smtClean="0"/>
              <a:t>44% of those done in hospital</a:t>
            </a:r>
          </a:p>
          <a:p>
            <a:pPr lvl="1"/>
            <a:r>
              <a:rPr lang="en-US" dirty="0" smtClean="0"/>
              <a:t>73.3% OHD total</a:t>
            </a:r>
          </a:p>
          <a:p>
            <a:pPr lvl="2"/>
            <a:r>
              <a:rPr lang="en-US" dirty="0" smtClean="0"/>
              <a:t>OHD were older (75.1 vs 72)</a:t>
            </a:r>
          </a:p>
          <a:p>
            <a:pPr lvl="2"/>
            <a:r>
              <a:rPr lang="en-US" dirty="0" smtClean="0"/>
              <a:t>Form to death had avg of 5.3 months but median of 2 </a:t>
            </a:r>
            <a:r>
              <a:rPr lang="en-US" dirty="0" err="1" smtClean="0"/>
              <a:t>mo</a:t>
            </a:r>
            <a:endParaRPr lang="en-US" dirty="0" smtClean="0"/>
          </a:p>
          <a:p>
            <a:pPr lvl="1"/>
            <a:r>
              <a:rPr lang="en-US" dirty="0" smtClean="0"/>
              <a:t>Hospice vs non hospice forms: 92.2% vs 67.5% OHD</a:t>
            </a:r>
            <a:endParaRPr lang="en-US" dirty="0"/>
          </a:p>
        </p:txBody>
      </p:sp>
    </p:spTree>
    <p:extLst>
      <p:ext uri="{BB962C8B-B14F-4D97-AF65-F5344CB8AC3E}">
        <p14:creationId xmlns:p14="http://schemas.microsoft.com/office/powerpoint/2010/main" val="30539329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Local</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In 2013 a broad constituency of interested citizens and professionals from the legal and medical communities came together to discuss a Delaware version of the National POLST Paradigm</a:t>
            </a:r>
          </a:p>
          <a:p>
            <a:r>
              <a:rPr lang="en-US" dirty="0" smtClean="0"/>
              <a:t>On May 5</a:t>
            </a:r>
            <a:r>
              <a:rPr lang="en-US" baseline="30000" dirty="0" smtClean="0"/>
              <a:t>th</a:t>
            </a:r>
            <a:r>
              <a:rPr lang="en-US" dirty="0" smtClean="0"/>
              <a:t>  2015 the Delaware Legislature passed HB-64, the DMOST statute and Governor Jack </a:t>
            </a:r>
            <a:r>
              <a:rPr lang="en-US" dirty="0" err="1" smtClean="0"/>
              <a:t>Markell</a:t>
            </a:r>
            <a:r>
              <a:rPr lang="en-US" dirty="0" smtClean="0"/>
              <a:t> signed the bill into law on May 28</a:t>
            </a:r>
            <a:r>
              <a:rPr lang="en-US" baseline="30000" dirty="0" smtClean="0"/>
              <a:t>th</a:t>
            </a:r>
            <a:r>
              <a:rPr lang="en-US" dirty="0" smtClean="0"/>
              <a:t>. </a:t>
            </a:r>
            <a:r>
              <a:rPr lang="en-US" dirty="0" smtClean="0">
                <a:solidFill>
                  <a:schemeClr val="accent1"/>
                </a:solidFill>
              </a:rPr>
              <a:t>[add link to HB 64]</a:t>
            </a:r>
          </a:p>
          <a:p>
            <a:r>
              <a:rPr lang="en-US" dirty="0" smtClean="0"/>
              <a:t>During </a:t>
            </a:r>
            <a:r>
              <a:rPr lang="en-US" dirty="0" smtClean="0">
                <a:solidFill>
                  <a:srgbClr val="FF33CC"/>
                </a:solidFill>
              </a:rPr>
              <a:t> </a:t>
            </a:r>
            <a:r>
              <a:rPr lang="en-US" dirty="0" smtClean="0"/>
              <a:t>the summer and fall months of 2015 the regulations were written, refined, and posted for public review. They were finalized and entered into the Delaware Register of Regulations on January 1, 2016 as Order “4304 Medical Orders for Life-Sustaining Treatment of Pre-Hospital Advance Care Directives” under the Statutory Authority: 16 Delaware Code, Chapter 25. </a:t>
            </a:r>
            <a:r>
              <a:rPr lang="en-US" dirty="0" smtClean="0">
                <a:solidFill>
                  <a:schemeClr val="accent1"/>
                </a:solidFill>
              </a:rPr>
              <a:t>[add link to 4304]</a:t>
            </a:r>
          </a:p>
        </p:txBody>
      </p:sp>
      <p:sp>
        <p:nvSpPr>
          <p:cNvPr id="9" name="Slide Number Placeholder 8"/>
          <p:cNvSpPr>
            <a:spLocks noGrp="1"/>
          </p:cNvSpPr>
          <p:nvPr>
            <p:ph type="sldNum" sz="quarter" idx="11"/>
          </p:nvPr>
        </p:nvSpPr>
        <p:spPr/>
        <p:txBody>
          <a:bodyPr/>
          <a:lstStyle/>
          <a:p>
            <a:fld id="{FA589367-DFA3-49EA-AA90-7B04BE73B3A1}" type="slidenum">
              <a:rPr lang="en-US" smtClean="0"/>
              <a:pPr/>
              <a:t>19</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1FDEAC7D-3EF6-47E9-82BA-630DD1C07BFE}" type="datetime1">
              <a:rPr lang="en-US" smtClean="0"/>
              <a:pPr/>
              <a:t>8/26/16</a:t>
            </a:fld>
            <a:endParaRPr lang="en-US"/>
          </a:p>
        </p:txBody>
      </p:sp>
      <p:pic>
        <p:nvPicPr>
          <p:cNvPr id="7" name="Picture 6" descr="dmost_logo-color-lowres.png"/>
          <p:cNvPicPr>
            <a:picLocks noChangeAspect="1"/>
          </p:cNvPicPr>
          <p:nvPr/>
        </p:nvPicPr>
        <p:blipFill>
          <a:blip r:embed="rId3"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Update</a:t>
            </a:r>
            <a:r>
              <a:rPr lang="en-US" baseline="0" dirty="0" smtClean="0"/>
              <a:t> on Advance Care Planning and introduce DMOST</a:t>
            </a:r>
          </a:p>
          <a:p>
            <a:r>
              <a:rPr lang="en-US" baseline="0" dirty="0" smtClean="0"/>
              <a:t>Show evidence for effectiveness of DMOST tool</a:t>
            </a:r>
          </a:p>
          <a:p>
            <a:r>
              <a:rPr lang="en-US" baseline="0" dirty="0" smtClean="0"/>
              <a:t>Through cases, illustrate the creation and use of DMOST in the health care system.</a:t>
            </a:r>
            <a:endParaRPr lang="en-US" dirty="0"/>
          </a:p>
        </p:txBody>
      </p:sp>
    </p:spTree>
    <p:extLst>
      <p:ext uri="{BB962C8B-B14F-4D97-AF65-F5344CB8AC3E}">
        <p14:creationId xmlns:p14="http://schemas.microsoft.com/office/powerpoint/2010/main" val="1544329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542" y="-184610"/>
            <a:ext cx="6010275" cy="7042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91626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1" y="-29232"/>
            <a:ext cx="6048375" cy="6887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00898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defRPr/>
            </a:pPr>
            <a:r>
              <a:rPr lang="en-US" altLang="en-US" dirty="0" smtClean="0"/>
              <a:t>Creating a DMOST</a:t>
            </a:r>
          </a:p>
        </p:txBody>
      </p:sp>
      <p:sp>
        <p:nvSpPr>
          <p:cNvPr id="64515" name="Content Placeholder 2"/>
          <p:cNvSpPr>
            <a:spLocks noGrp="1"/>
          </p:cNvSpPr>
          <p:nvPr>
            <p:ph idx="1"/>
          </p:nvPr>
        </p:nvSpPr>
        <p:spPr>
          <a:xfrm>
            <a:off x="457200" y="1600200"/>
            <a:ext cx="7467600" cy="4873625"/>
          </a:xfrm>
        </p:spPr>
        <p:txBody>
          <a:bodyPr>
            <a:normAutofit fontScale="92500"/>
          </a:bodyPr>
          <a:lstStyle/>
          <a:p>
            <a:r>
              <a:rPr lang="en-US" altLang="en-US" dirty="0" smtClean="0"/>
              <a:t>Created in setting of serious illness with life expectancy of approximately 1 year.</a:t>
            </a:r>
          </a:p>
          <a:p>
            <a:r>
              <a:rPr lang="en-US" altLang="en-US" dirty="0" smtClean="0"/>
              <a:t>Executed by person/and/or surrogate and HCP (physician/NP/PA)</a:t>
            </a:r>
          </a:p>
          <a:p>
            <a:r>
              <a:rPr lang="en-US" altLang="en-US" dirty="0" smtClean="0"/>
              <a:t>Emphasis on the process of communication/conversation/decision making that fully informs and empowers for best result</a:t>
            </a:r>
          </a:p>
          <a:p>
            <a:r>
              <a:rPr lang="en-US" altLang="en-US" dirty="0" smtClean="0"/>
              <a:t>Training on the process/conversation/form strongly encouraged</a:t>
            </a:r>
          </a:p>
        </p:txBody>
      </p:sp>
    </p:spTree>
    <p:extLst>
      <p:ext uri="{BB962C8B-B14F-4D97-AF65-F5344CB8AC3E}">
        <p14:creationId xmlns:p14="http://schemas.microsoft.com/office/powerpoint/2010/main" val="8405914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defRPr/>
            </a:pPr>
            <a:r>
              <a:rPr lang="en-US" altLang="en-US" dirty="0" smtClean="0"/>
              <a:t>Honoring DMOST</a:t>
            </a:r>
          </a:p>
        </p:txBody>
      </p:sp>
      <p:sp>
        <p:nvSpPr>
          <p:cNvPr id="65539" name="Content Placeholder 2"/>
          <p:cNvSpPr>
            <a:spLocks noGrp="1"/>
          </p:cNvSpPr>
          <p:nvPr>
            <p:ph idx="1"/>
          </p:nvPr>
        </p:nvSpPr>
        <p:spPr>
          <a:xfrm>
            <a:off x="457200" y="1600200"/>
            <a:ext cx="7467600" cy="4873625"/>
          </a:xfrm>
        </p:spPr>
        <p:txBody>
          <a:bodyPr>
            <a:normAutofit/>
          </a:bodyPr>
          <a:lstStyle/>
          <a:p>
            <a:r>
              <a:rPr lang="en-US" altLang="en-US" dirty="0" smtClean="0"/>
              <a:t>Clear standardized form. Properly executed in a pink envelop.</a:t>
            </a:r>
          </a:p>
          <a:p>
            <a:r>
              <a:rPr lang="en-US" altLang="en-US" dirty="0" smtClean="0"/>
              <a:t>Integrate process of recognition, honoring, storing in all health care settings.</a:t>
            </a:r>
          </a:p>
          <a:p>
            <a:pPr lvl="1"/>
            <a:r>
              <a:rPr lang="en-US" altLang="en-US" dirty="0" smtClean="0"/>
              <a:t>EMS protocols</a:t>
            </a:r>
          </a:p>
          <a:p>
            <a:pPr lvl="1"/>
            <a:r>
              <a:rPr lang="en-US" altLang="en-US" dirty="0" smtClean="0"/>
              <a:t>Admission process/converting to institutional equivalent (DNR/AND, </a:t>
            </a:r>
            <a:r>
              <a:rPr lang="en-US" altLang="en-US" dirty="0" err="1" smtClean="0"/>
              <a:t>etc</a:t>
            </a:r>
            <a:r>
              <a:rPr lang="en-US" altLang="en-US" dirty="0" smtClean="0"/>
              <a:t>) and GOC</a:t>
            </a:r>
          </a:p>
          <a:p>
            <a:pPr lvl="1"/>
            <a:r>
              <a:rPr lang="en-US" altLang="en-US" dirty="0" smtClean="0"/>
              <a:t>EHR in all settings.  Eventual registry</a:t>
            </a:r>
          </a:p>
          <a:p>
            <a:pPr lvl="1"/>
            <a:r>
              <a:rPr lang="en-US" altLang="en-US" dirty="0" smtClean="0"/>
              <a:t>original to travel with the patient</a:t>
            </a:r>
          </a:p>
        </p:txBody>
      </p:sp>
    </p:spTree>
    <p:extLst>
      <p:ext uri="{BB962C8B-B14F-4D97-AF65-F5344CB8AC3E}">
        <p14:creationId xmlns:p14="http://schemas.microsoft.com/office/powerpoint/2010/main" val="398714521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8 Step DMOST Protocol*</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AutoNum type="arabicParenR"/>
            </a:pPr>
            <a:r>
              <a:rPr lang="en-US" dirty="0" smtClean="0"/>
              <a:t>Prepare </a:t>
            </a:r>
            <a:r>
              <a:rPr lang="en-US" dirty="0"/>
              <a:t>for the </a:t>
            </a:r>
            <a:r>
              <a:rPr lang="en-US" dirty="0" smtClean="0"/>
              <a:t>discussion</a:t>
            </a:r>
          </a:p>
          <a:p>
            <a:pPr marL="914400" lvl="1" indent="-514350">
              <a:buAutoNum type="arabicParenR"/>
            </a:pPr>
            <a:r>
              <a:rPr lang="en-US" dirty="0" smtClean="0"/>
              <a:t>Who, when, where?</a:t>
            </a:r>
            <a:endParaRPr lang="en-US" dirty="0"/>
          </a:p>
          <a:p>
            <a:pPr>
              <a:buNone/>
            </a:pPr>
            <a:r>
              <a:rPr lang="en-US" dirty="0"/>
              <a:t>2) Begin with what the patient and family </a:t>
            </a:r>
            <a:r>
              <a:rPr lang="en-US" dirty="0" smtClean="0"/>
              <a:t>know</a:t>
            </a:r>
            <a:endParaRPr lang="en-US" dirty="0"/>
          </a:p>
          <a:p>
            <a:pPr>
              <a:buNone/>
            </a:pPr>
            <a:r>
              <a:rPr lang="en-US" dirty="0"/>
              <a:t>3) Provide any new information about the patient's medical condition and </a:t>
            </a:r>
            <a:r>
              <a:rPr lang="en-US" dirty="0" smtClean="0"/>
              <a:t>prognosis </a:t>
            </a:r>
            <a:r>
              <a:rPr lang="en-US" dirty="0"/>
              <a:t>from the medical team's perspective</a:t>
            </a:r>
          </a:p>
          <a:p>
            <a:pPr>
              <a:buNone/>
            </a:pPr>
            <a:r>
              <a:rPr lang="en-US" dirty="0"/>
              <a:t>4) Try to </a:t>
            </a:r>
            <a:r>
              <a:rPr lang="en-US" dirty="0" smtClean="0"/>
              <a:t>understand preferences.  reconcile </a:t>
            </a:r>
            <a:r>
              <a:rPr lang="en-US" dirty="0"/>
              <a:t>differences in terms of prognosis, goals, hopes and expectations</a:t>
            </a:r>
          </a:p>
          <a:p>
            <a:pPr>
              <a:buNone/>
            </a:pPr>
            <a:r>
              <a:rPr lang="en-US" dirty="0"/>
              <a:t>5) Respond empathically</a:t>
            </a:r>
          </a:p>
          <a:p>
            <a:pPr>
              <a:buNone/>
            </a:pPr>
            <a:r>
              <a:rPr lang="en-US" dirty="0"/>
              <a:t>6) Use DMOST to guide choices and finalize patient/family wishes</a:t>
            </a:r>
          </a:p>
          <a:p>
            <a:pPr>
              <a:buNone/>
            </a:pPr>
            <a:r>
              <a:rPr lang="en-US" dirty="0"/>
              <a:t>7) Complete and sign DMOST</a:t>
            </a:r>
          </a:p>
          <a:p>
            <a:pPr>
              <a:buNone/>
            </a:pPr>
            <a:r>
              <a:rPr lang="en-US" dirty="0"/>
              <a:t>8) Review and revise periodically</a:t>
            </a:r>
          </a:p>
          <a:p>
            <a:endParaRPr lang="en-US" dirty="0"/>
          </a:p>
        </p:txBody>
      </p:sp>
      <p:sp>
        <p:nvSpPr>
          <p:cNvPr id="10" name="Slide Number Placeholder 9"/>
          <p:cNvSpPr>
            <a:spLocks noGrp="1"/>
          </p:cNvSpPr>
          <p:nvPr>
            <p:ph type="sldNum" sz="quarter" idx="11"/>
          </p:nvPr>
        </p:nvSpPr>
        <p:spPr/>
        <p:txBody>
          <a:bodyPr/>
          <a:lstStyle/>
          <a:p>
            <a:fld id="{FA589367-DFA3-49EA-AA90-7B04BE73B3A1}" type="slidenum">
              <a:rPr lang="en-US" smtClean="0"/>
              <a:pPr/>
              <a:t>24</a:t>
            </a:fld>
            <a:endParaRPr lang="en-US"/>
          </a:p>
        </p:txBody>
      </p:sp>
      <p:sp>
        <p:nvSpPr>
          <p:cNvPr id="9" name="Date Placeholder 8"/>
          <p:cNvSpPr>
            <a:spLocks noGrp="1"/>
          </p:cNvSpPr>
          <p:nvPr>
            <p:ph type="dt" sz="half" idx="4294967295"/>
          </p:nvPr>
        </p:nvSpPr>
        <p:spPr>
          <a:xfrm>
            <a:off x="0" y="6356350"/>
            <a:ext cx="2133600" cy="365125"/>
          </a:xfrm>
          <a:prstGeom prst="rect">
            <a:avLst/>
          </a:prstGeom>
        </p:spPr>
        <p:txBody>
          <a:bodyPr/>
          <a:lstStyle/>
          <a:p>
            <a:fld id="{D524C00F-5BCB-4E68-BEAE-B42450515E82}" type="datetime1">
              <a:rPr lang="en-US" smtClean="0"/>
              <a:pPr/>
              <a:t>8/26/16</a:t>
            </a:fld>
            <a:endParaRPr lang="en-US"/>
          </a:p>
        </p:txBody>
      </p:sp>
      <p:sp>
        <p:nvSpPr>
          <p:cNvPr id="5" name="TextBox 4"/>
          <p:cNvSpPr txBox="1"/>
          <p:nvPr/>
        </p:nvSpPr>
        <p:spPr>
          <a:xfrm>
            <a:off x="2590800" y="6172200"/>
            <a:ext cx="6477000" cy="646331"/>
          </a:xfrm>
          <a:prstGeom prst="rect">
            <a:avLst/>
          </a:prstGeom>
          <a:noFill/>
        </p:spPr>
        <p:txBody>
          <a:bodyPr wrap="square" rtlCol="0">
            <a:spAutoFit/>
          </a:bodyPr>
          <a:lstStyle/>
          <a:p>
            <a:pPr algn="r"/>
            <a:r>
              <a:rPr lang="en-US" dirty="0" smtClean="0"/>
              <a:t>*adapted with permission from the work of Patricia Bomba, MD and Compassionandsupport.org </a:t>
            </a:r>
            <a:endParaRPr lang="en-US" dirty="0"/>
          </a:p>
        </p:txBody>
      </p:sp>
      <p:pic>
        <p:nvPicPr>
          <p:cNvPr id="8" name="Picture 7" descr="dmost_logo-color-lowres.png"/>
          <p:cNvPicPr>
            <a:picLocks noChangeAspect="1"/>
          </p:cNvPicPr>
          <p:nvPr/>
        </p:nvPicPr>
        <p:blipFill>
          <a:blip r:embed="rId3"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DMOST Section A</a:t>
            </a:r>
            <a:br>
              <a:rPr lang="en-US" dirty="0" smtClean="0"/>
            </a:br>
            <a:r>
              <a:rPr lang="en-US" dirty="0" smtClean="0"/>
              <a:t>Goals of Care (Steps 6 and 7)</a:t>
            </a:r>
            <a:endParaRPr lang="en-US" dirty="0"/>
          </a:p>
        </p:txBody>
      </p:sp>
      <p:pic>
        <p:nvPicPr>
          <p:cNvPr id="1026" name="Picture 2"/>
          <p:cNvPicPr>
            <a:picLocks noGrp="1" noChangeAspect="1" noChangeArrowheads="1"/>
          </p:cNvPicPr>
          <p:nvPr>
            <p:ph idx="1"/>
          </p:nvPr>
        </p:nvPicPr>
        <p:blipFill>
          <a:blip r:embed="rId3" cstate="print"/>
          <a:srcRect l="7656" t="25255" r="6373" b="36022"/>
          <a:stretch>
            <a:fillRect/>
          </a:stretch>
        </p:blipFill>
        <p:spPr bwMode="auto">
          <a:xfrm>
            <a:off x="281609" y="2133600"/>
            <a:ext cx="8878956" cy="3048000"/>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FA589367-DFA3-49EA-AA90-7B04BE73B3A1}" type="slidenum">
              <a:rPr lang="en-US" smtClean="0"/>
              <a:pPr/>
              <a:t>25</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F3E86773-3775-409E-9493-6217A5914CEF}" type="datetime1">
              <a:rPr lang="en-US" smtClean="0"/>
              <a:pPr/>
              <a:t>8/26/16</a:t>
            </a:fld>
            <a:endParaRPr lang="en-US"/>
          </a:p>
        </p:txBody>
      </p:sp>
      <p:pic>
        <p:nvPicPr>
          <p:cNvPr id="7" name="Picture 6" descr="dmost_logo-color-lowres.png"/>
          <p:cNvPicPr>
            <a:picLocks noChangeAspect="1"/>
          </p:cNvPicPr>
          <p:nvPr/>
        </p:nvPicPr>
        <p:blipFill>
          <a:blip r:embed="rId4"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DMOST Section B</a:t>
            </a:r>
            <a:br>
              <a:rPr lang="en-US" dirty="0" smtClean="0"/>
            </a:br>
            <a:r>
              <a:rPr lang="en-US" dirty="0" smtClean="0"/>
              <a:t>Cardiopulmonary Resuscitation </a:t>
            </a:r>
            <a:br>
              <a:rPr lang="en-US" dirty="0" smtClean="0"/>
            </a:br>
            <a:r>
              <a:rPr lang="en-US" dirty="0" smtClean="0"/>
              <a:t>(Step 7)</a:t>
            </a:r>
            <a:endParaRPr lang="en-US" dirty="0"/>
          </a:p>
        </p:txBody>
      </p:sp>
      <p:pic>
        <p:nvPicPr>
          <p:cNvPr id="2050" name="Picture 2"/>
          <p:cNvPicPr>
            <a:picLocks noGrp="1" noChangeAspect="1" noChangeArrowheads="1"/>
          </p:cNvPicPr>
          <p:nvPr>
            <p:ph idx="1"/>
          </p:nvPr>
        </p:nvPicPr>
        <p:blipFill>
          <a:blip r:embed="rId3" cstate="print"/>
          <a:srcRect l="10223" t="63978" r="11506" b="25920"/>
          <a:stretch>
            <a:fillRect/>
          </a:stretch>
        </p:blipFill>
        <p:spPr bwMode="auto">
          <a:xfrm>
            <a:off x="152400" y="3048000"/>
            <a:ext cx="8788400" cy="864433"/>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FA589367-DFA3-49EA-AA90-7B04BE73B3A1}" type="slidenum">
              <a:rPr lang="en-US" smtClean="0"/>
              <a:pPr/>
              <a:t>26</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975AE0CD-7E09-402B-9D31-2E6EB7CDEB39}" type="datetime1">
              <a:rPr lang="en-US" smtClean="0"/>
              <a:pPr/>
              <a:t>8/26/16</a:t>
            </a:fld>
            <a:endParaRPr lang="en-US"/>
          </a:p>
        </p:txBody>
      </p:sp>
      <p:pic>
        <p:nvPicPr>
          <p:cNvPr id="7" name="Picture 6" descr="dmost_logo-color-lowres.png"/>
          <p:cNvPicPr>
            <a:picLocks noChangeAspect="1"/>
          </p:cNvPicPr>
          <p:nvPr/>
        </p:nvPicPr>
        <p:blipFill>
          <a:blip r:embed="rId4"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DMOST Section C</a:t>
            </a:r>
            <a:br>
              <a:rPr lang="en-US" dirty="0" smtClean="0"/>
            </a:br>
            <a:r>
              <a:rPr lang="en-US" dirty="0" smtClean="0"/>
              <a:t>Medical Interventions:  (Step 7)</a:t>
            </a:r>
            <a:br>
              <a:rPr lang="en-US" dirty="0" smtClean="0"/>
            </a:br>
            <a:r>
              <a:rPr lang="en-US" sz="2700" dirty="0" smtClean="0"/>
              <a:t>Patient is breathing and/or has a pulse.</a:t>
            </a:r>
            <a:endParaRPr lang="en-US" sz="2700" dirty="0"/>
          </a:p>
        </p:txBody>
      </p:sp>
      <p:pic>
        <p:nvPicPr>
          <p:cNvPr id="3074" name="Picture 2"/>
          <p:cNvPicPr>
            <a:picLocks noGrp="1" noChangeAspect="1" noChangeArrowheads="1"/>
          </p:cNvPicPr>
          <p:nvPr>
            <p:ph idx="1"/>
          </p:nvPr>
        </p:nvPicPr>
        <p:blipFill>
          <a:blip r:embed="rId3" cstate="print"/>
          <a:srcRect l="11506" t="53876" r="11506" b="14135"/>
          <a:stretch>
            <a:fillRect/>
          </a:stretch>
        </p:blipFill>
        <p:spPr bwMode="auto">
          <a:xfrm>
            <a:off x="304800" y="2438400"/>
            <a:ext cx="8422106" cy="2667000"/>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FA589367-DFA3-49EA-AA90-7B04BE73B3A1}" type="slidenum">
              <a:rPr lang="en-US" smtClean="0"/>
              <a:pPr/>
              <a:t>27</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618D7DD1-3C3C-46FB-9A7F-F1733A66D06B}" type="datetime1">
              <a:rPr lang="en-US" smtClean="0"/>
              <a:pPr/>
              <a:t>8/26/16</a:t>
            </a:fld>
            <a:endParaRPr lang="en-US"/>
          </a:p>
        </p:txBody>
      </p:sp>
      <p:pic>
        <p:nvPicPr>
          <p:cNvPr id="7" name="Picture 6" descr="dmost_logo-color-lowres.png"/>
          <p:cNvPicPr>
            <a:picLocks noChangeAspect="1"/>
          </p:cNvPicPr>
          <p:nvPr/>
        </p:nvPicPr>
        <p:blipFill>
          <a:blip r:embed="rId4"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73038"/>
            <a:ext cx="8229600" cy="1166812"/>
          </a:xfrm>
        </p:spPr>
        <p:txBody>
          <a:bodyPr>
            <a:normAutofit/>
          </a:bodyPr>
          <a:lstStyle/>
          <a:p>
            <a:pPr eaLnBrk="1" hangingPunct="1"/>
            <a:r>
              <a:rPr lang="en-US" altLang="en-US" b="1" dirty="0" smtClean="0"/>
              <a:t>Diagram</a:t>
            </a:r>
            <a:r>
              <a:rPr lang="en-US" altLang="en-US" b="1" baseline="0" dirty="0" smtClean="0"/>
              <a:t> of interaction for sections B/C  of DMOST</a:t>
            </a:r>
            <a:endParaRPr lang="en-US" altLang="en-US" dirty="0" smtClean="0"/>
          </a:p>
        </p:txBody>
      </p:sp>
      <p:cxnSp>
        <p:nvCxnSpPr>
          <p:cNvPr id="41987" name="AutoShape 23"/>
          <p:cNvCxnSpPr>
            <a:cxnSpLocks noChangeShapeType="1"/>
          </p:cNvCxnSpPr>
          <p:nvPr/>
        </p:nvCxnSpPr>
        <p:spPr bwMode="auto">
          <a:xfrm rot="16200000" flipH="1">
            <a:off x="1491456" y="2844007"/>
            <a:ext cx="731837" cy="457200"/>
          </a:xfrm>
          <a:prstGeom prst="bentConnector2">
            <a:avLst/>
          </a:prstGeom>
          <a:noFill/>
          <a:ln w="76200">
            <a:solidFill>
              <a:srgbClr val="413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41988" name="Group 18"/>
          <p:cNvGrpSpPr>
            <a:grpSpLocks/>
          </p:cNvGrpSpPr>
          <p:nvPr/>
        </p:nvGrpSpPr>
        <p:grpSpPr bwMode="auto">
          <a:xfrm>
            <a:off x="582613" y="1949450"/>
            <a:ext cx="2092325" cy="903288"/>
            <a:chOff x="734" y="1155"/>
            <a:chExt cx="1318" cy="569"/>
          </a:xfrm>
        </p:grpSpPr>
        <p:sp>
          <p:nvSpPr>
            <p:cNvPr id="41999" name="Rounded Rectangle 13"/>
            <p:cNvSpPr>
              <a:spLocks noChangeArrowheads="1"/>
            </p:cNvSpPr>
            <p:nvPr/>
          </p:nvSpPr>
          <p:spPr bwMode="auto">
            <a:xfrm>
              <a:off x="900" y="1155"/>
              <a:ext cx="986" cy="569"/>
            </a:xfrm>
            <a:prstGeom prst="roundRect">
              <a:avLst>
                <a:gd name="adj" fmla="val 16667"/>
              </a:avLst>
            </a:prstGeom>
            <a:solidFill>
              <a:srgbClr val="EE80B3"/>
            </a:solidFill>
            <a:ln w="9525" algn="ctr">
              <a:solidFill>
                <a:srgbClr val="413000"/>
              </a:solidFill>
              <a:round/>
              <a:headEnd/>
              <a:tailEnd/>
            </a:ln>
            <a:effectLst>
              <a:outerShdw dist="38100" dir="2700000" algn="tl" rotWithShape="0">
                <a:srgbClr val="000000">
                  <a:alpha val="39998"/>
                </a:srgbClr>
              </a:outerShdw>
            </a:effectLst>
          </p:spPr>
          <p:txBody>
            <a:bodyPr anchor="ctr"/>
            <a:lstStyle>
              <a:lvl1pPr eaLnBrk="0" hangingPunct="0">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eaLnBrk="0" hangingPunct="0">
                <a:spcBef>
                  <a:spcPct val="20000"/>
                </a:spcBef>
                <a:buClr>
                  <a:schemeClr val="tx1"/>
                </a:buClr>
                <a:buChar char="•"/>
                <a:defRPr sz="2800">
                  <a:solidFill>
                    <a:srgbClr val="413000"/>
                  </a:solidFill>
                  <a:latin typeface="Arial" charset="0"/>
                </a:defRPr>
              </a:lvl2pPr>
              <a:lvl3pPr marL="1143000" indent="-228600" eaLnBrk="0" hangingPunct="0">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eaLnBrk="0" hangingPunct="0">
                <a:spcBef>
                  <a:spcPct val="20000"/>
                </a:spcBef>
                <a:buClr>
                  <a:srgbClr val="EE80B3"/>
                </a:buClr>
                <a:buChar char="•"/>
                <a:defRPr sz="2000">
                  <a:solidFill>
                    <a:srgbClr val="413000"/>
                  </a:solidFill>
                  <a:latin typeface="Arial" charset="0"/>
                </a:defRPr>
              </a:lvl4pPr>
              <a:lvl5pPr marL="2057400" indent="-228600" eaLnBrk="0" hangingPunct="0">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spcBef>
                  <a:spcPct val="0"/>
                </a:spcBef>
                <a:buClrTx/>
                <a:buSzTx/>
                <a:buFontTx/>
                <a:buNone/>
              </a:pPr>
              <a:endParaRPr lang="en-US" altLang="en-US" sz="1800">
                <a:solidFill>
                  <a:srgbClr val="2F2222"/>
                </a:solidFill>
                <a:latin typeface="Verdana" pitchFamily="34" charset="0"/>
              </a:endParaRPr>
            </a:p>
          </p:txBody>
        </p:sp>
        <p:sp>
          <p:nvSpPr>
            <p:cNvPr id="42000" name="TextBox 4"/>
            <p:cNvSpPr txBox="1">
              <a:spLocks noChangeArrowheads="1"/>
            </p:cNvSpPr>
            <p:nvPr/>
          </p:nvSpPr>
          <p:spPr bwMode="auto">
            <a:xfrm>
              <a:off x="734" y="1228"/>
              <a:ext cx="13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eaLnBrk="0" hangingPunct="0">
                <a:spcBef>
                  <a:spcPct val="20000"/>
                </a:spcBef>
                <a:buClr>
                  <a:schemeClr val="tx1"/>
                </a:buClr>
                <a:buChar char="•"/>
                <a:defRPr sz="2800">
                  <a:solidFill>
                    <a:srgbClr val="413000"/>
                  </a:solidFill>
                  <a:latin typeface="Arial" charset="0"/>
                </a:defRPr>
              </a:lvl2pPr>
              <a:lvl3pPr marL="1143000" indent="-228600" eaLnBrk="0" hangingPunct="0">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eaLnBrk="0" hangingPunct="0">
                <a:spcBef>
                  <a:spcPct val="20000"/>
                </a:spcBef>
                <a:buClr>
                  <a:srgbClr val="EE80B3"/>
                </a:buClr>
                <a:buChar char="•"/>
                <a:defRPr sz="2000">
                  <a:solidFill>
                    <a:srgbClr val="413000"/>
                  </a:solidFill>
                  <a:latin typeface="Arial" charset="0"/>
                </a:defRPr>
              </a:lvl4pPr>
              <a:lvl5pPr marL="2057400" indent="-228600" eaLnBrk="0" hangingPunct="0">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3600">
                  <a:solidFill>
                    <a:srgbClr val="2F2222"/>
                  </a:solidFill>
                  <a:latin typeface="Verdana" pitchFamily="34" charset="0"/>
                </a:rPr>
                <a:t>CPR</a:t>
              </a:r>
            </a:p>
          </p:txBody>
        </p:sp>
      </p:grpSp>
      <p:sp>
        <p:nvSpPr>
          <p:cNvPr id="41989" name="TextBox 5"/>
          <p:cNvSpPr txBox="1">
            <a:spLocks noChangeArrowheads="1"/>
          </p:cNvSpPr>
          <p:nvPr/>
        </p:nvSpPr>
        <p:spPr bwMode="auto">
          <a:xfrm>
            <a:off x="2085975" y="4800600"/>
            <a:ext cx="4305300" cy="400050"/>
          </a:xfrm>
          <a:prstGeom prst="rect">
            <a:avLst/>
          </a:prstGeom>
          <a:solidFill>
            <a:srgbClr val="EE80B3"/>
          </a:solidFill>
          <a:ln w="9525">
            <a:solidFill>
              <a:srgbClr val="413000"/>
            </a:solidFill>
            <a:miter lim="800000"/>
            <a:headEnd/>
            <a:tailEnd/>
          </a:ln>
        </p:spPr>
        <p:txBody>
          <a:bodyPr>
            <a:spAutoFit/>
          </a:bodyPr>
          <a:lstStyle>
            <a:lvl1pPr eaLnBrk="0" hangingPunct="0">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eaLnBrk="0" hangingPunct="0">
              <a:spcBef>
                <a:spcPct val="20000"/>
              </a:spcBef>
              <a:buClr>
                <a:schemeClr val="tx1"/>
              </a:buClr>
              <a:buChar char="•"/>
              <a:defRPr sz="2800">
                <a:solidFill>
                  <a:srgbClr val="413000"/>
                </a:solidFill>
                <a:latin typeface="Arial" charset="0"/>
              </a:defRPr>
            </a:lvl2pPr>
            <a:lvl3pPr marL="1143000" indent="-228600" eaLnBrk="0" hangingPunct="0">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eaLnBrk="0" hangingPunct="0">
              <a:spcBef>
                <a:spcPct val="20000"/>
              </a:spcBef>
              <a:buClr>
                <a:srgbClr val="EE80B3"/>
              </a:buClr>
              <a:buChar char="•"/>
              <a:defRPr sz="2000">
                <a:solidFill>
                  <a:srgbClr val="413000"/>
                </a:solidFill>
                <a:latin typeface="Arial" charset="0"/>
              </a:defRPr>
            </a:lvl4pPr>
            <a:lvl5pPr marL="2057400" indent="-228600" eaLnBrk="0" hangingPunct="0">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000">
                <a:solidFill>
                  <a:srgbClr val="2F2222"/>
                </a:solidFill>
                <a:latin typeface="Verdana" pitchFamily="34" charset="0"/>
              </a:rPr>
              <a:t>Comfort-Focused Treatment</a:t>
            </a:r>
          </a:p>
        </p:txBody>
      </p:sp>
      <p:grpSp>
        <p:nvGrpSpPr>
          <p:cNvPr id="41990" name="Group 19"/>
          <p:cNvGrpSpPr>
            <a:grpSpLocks/>
          </p:cNvGrpSpPr>
          <p:nvPr/>
        </p:nvGrpSpPr>
        <p:grpSpPr bwMode="auto">
          <a:xfrm>
            <a:off x="6497638" y="1981200"/>
            <a:ext cx="1862137" cy="901700"/>
            <a:chOff x="3312" y="1172"/>
            <a:chExt cx="1173" cy="568"/>
          </a:xfrm>
        </p:grpSpPr>
        <p:sp>
          <p:nvSpPr>
            <p:cNvPr id="41997" name="Rounded Rectangle 14"/>
            <p:cNvSpPr>
              <a:spLocks noChangeArrowheads="1"/>
            </p:cNvSpPr>
            <p:nvPr/>
          </p:nvSpPr>
          <p:spPr bwMode="auto">
            <a:xfrm>
              <a:off x="3405" y="1172"/>
              <a:ext cx="987" cy="568"/>
            </a:xfrm>
            <a:prstGeom prst="roundRect">
              <a:avLst>
                <a:gd name="adj" fmla="val 16667"/>
              </a:avLst>
            </a:prstGeom>
            <a:solidFill>
              <a:srgbClr val="EE80B3"/>
            </a:solidFill>
            <a:ln w="9525" algn="ctr">
              <a:solidFill>
                <a:srgbClr val="413000"/>
              </a:solidFill>
              <a:round/>
              <a:headEnd/>
              <a:tailEnd/>
            </a:ln>
            <a:effectLst>
              <a:outerShdw dist="38100" dir="2700000" algn="tl" rotWithShape="0">
                <a:srgbClr val="000000">
                  <a:alpha val="39998"/>
                </a:srgbClr>
              </a:outerShdw>
            </a:effectLst>
          </p:spPr>
          <p:txBody>
            <a:bodyPr anchor="ctr"/>
            <a:lstStyle>
              <a:lvl1pPr eaLnBrk="0" hangingPunct="0">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eaLnBrk="0" hangingPunct="0">
                <a:spcBef>
                  <a:spcPct val="20000"/>
                </a:spcBef>
                <a:buClr>
                  <a:schemeClr val="tx1"/>
                </a:buClr>
                <a:buChar char="•"/>
                <a:defRPr sz="2800">
                  <a:solidFill>
                    <a:srgbClr val="413000"/>
                  </a:solidFill>
                  <a:latin typeface="Arial" charset="0"/>
                </a:defRPr>
              </a:lvl2pPr>
              <a:lvl3pPr marL="1143000" indent="-228600" eaLnBrk="0" hangingPunct="0">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eaLnBrk="0" hangingPunct="0">
                <a:spcBef>
                  <a:spcPct val="20000"/>
                </a:spcBef>
                <a:buClr>
                  <a:srgbClr val="EE80B3"/>
                </a:buClr>
                <a:buChar char="•"/>
                <a:defRPr sz="2000">
                  <a:solidFill>
                    <a:srgbClr val="413000"/>
                  </a:solidFill>
                  <a:latin typeface="Arial" charset="0"/>
                </a:defRPr>
              </a:lvl4pPr>
              <a:lvl5pPr marL="2057400" indent="-228600" eaLnBrk="0" hangingPunct="0">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spcBef>
                  <a:spcPct val="0"/>
                </a:spcBef>
                <a:buClrTx/>
                <a:buSzTx/>
                <a:buFontTx/>
                <a:buNone/>
              </a:pPr>
              <a:endParaRPr lang="en-US" altLang="en-US" sz="1800">
                <a:solidFill>
                  <a:srgbClr val="2F2222"/>
                </a:solidFill>
                <a:latin typeface="Verdana" pitchFamily="34" charset="0"/>
              </a:endParaRPr>
            </a:p>
          </p:txBody>
        </p:sp>
        <p:sp>
          <p:nvSpPr>
            <p:cNvPr id="41998" name="TextBox 6"/>
            <p:cNvSpPr txBox="1">
              <a:spLocks noChangeArrowheads="1"/>
            </p:cNvSpPr>
            <p:nvPr/>
          </p:nvSpPr>
          <p:spPr bwMode="auto">
            <a:xfrm>
              <a:off x="3312" y="1250"/>
              <a:ext cx="117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eaLnBrk="0" hangingPunct="0">
                <a:spcBef>
                  <a:spcPct val="20000"/>
                </a:spcBef>
                <a:buClr>
                  <a:schemeClr val="tx1"/>
                </a:buClr>
                <a:buChar char="•"/>
                <a:defRPr sz="2800">
                  <a:solidFill>
                    <a:srgbClr val="413000"/>
                  </a:solidFill>
                  <a:latin typeface="Arial" charset="0"/>
                </a:defRPr>
              </a:lvl2pPr>
              <a:lvl3pPr marL="1143000" indent="-228600" eaLnBrk="0" hangingPunct="0">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eaLnBrk="0" hangingPunct="0">
                <a:spcBef>
                  <a:spcPct val="20000"/>
                </a:spcBef>
                <a:buClr>
                  <a:srgbClr val="EE80B3"/>
                </a:buClr>
                <a:buChar char="•"/>
                <a:defRPr sz="2000">
                  <a:solidFill>
                    <a:srgbClr val="413000"/>
                  </a:solidFill>
                  <a:latin typeface="Arial" charset="0"/>
                </a:defRPr>
              </a:lvl4pPr>
              <a:lvl5pPr marL="2057400" indent="-228600" eaLnBrk="0" hangingPunct="0">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3600">
                  <a:solidFill>
                    <a:srgbClr val="2F2222"/>
                  </a:solidFill>
                  <a:latin typeface="Verdana" pitchFamily="34" charset="0"/>
                </a:rPr>
                <a:t>DNR</a:t>
              </a:r>
            </a:p>
          </p:txBody>
        </p:sp>
      </p:grpSp>
      <p:sp>
        <p:nvSpPr>
          <p:cNvPr id="41991" name="TextBox 9"/>
          <p:cNvSpPr txBox="1">
            <a:spLocks noChangeArrowheads="1"/>
          </p:cNvSpPr>
          <p:nvPr/>
        </p:nvSpPr>
        <p:spPr bwMode="auto">
          <a:xfrm>
            <a:off x="2085975" y="3151188"/>
            <a:ext cx="4294188" cy="461962"/>
          </a:xfrm>
          <a:prstGeom prst="rect">
            <a:avLst/>
          </a:prstGeom>
          <a:solidFill>
            <a:srgbClr val="EE80B3"/>
          </a:solidFill>
          <a:ln w="9525">
            <a:solidFill>
              <a:srgbClr val="413000"/>
            </a:solidFill>
            <a:miter lim="800000"/>
            <a:headEnd/>
            <a:tailEnd/>
          </a:ln>
        </p:spPr>
        <p:txBody>
          <a:bodyPr>
            <a:spAutoFit/>
          </a:bodyPr>
          <a:lstStyle>
            <a:lvl1pPr eaLnBrk="0" hangingPunct="0">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eaLnBrk="0" hangingPunct="0">
              <a:spcBef>
                <a:spcPct val="20000"/>
              </a:spcBef>
              <a:buClr>
                <a:schemeClr val="tx1"/>
              </a:buClr>
              <a:buChar char="•"/>
              <a:defRPr sz="2800">
                <a:solidFill>
                  <a:srgbClr val="413000"/>
                </a:solidFill>
                <a:latin typeface="Arial" charset="0"/>
              </a:defRPr>
            </a:lvl2pPr>
            <a:lvl3pPr marL="1143000" indent="-228600" eaLnBrk="0" hangingPunct="0">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eaLnBrk="0" hangingPunct="0">
              <a:spcBef>
                <a:spcPct val="20000"/>
              </a:spcBef>
              <a:buClr>
                <a:srgbClr val="EE80B3"/>
              </a:buClr>
              <a:buChar char="•"/>
              <a:defRPr sz="2000">
                <a:solidFill>
                  <a:srgbClr val="413000"/>
                </a:solidFill>
                <a:latin typeface="Arial" charset="0"/>
              </a:defRPr>
            </a:lvl4pPr>
            <a:lvl5pPr marL="2057400" indent="-228600" eaLnBrk="0" hangingPunct="0">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a:solidFill>
                  <a:srgbClr val="2F2222"/>
                </a:solidFill>
                <a:latin typeface="Verdana" pitchFamily="34" charset="0"/>
              </a:rPr>
              <a:t>Full Treatment*</a:t>
            </a:r>
          </a:p>
        </p:txBody>
      </p:sp>
      <p:sp>
        <p:nvSpPr>
          <p:cNvPr id="41992" name="TextBox 10"/>
          <p:cNvSpPr txBox="1">
            <a:spLocks noChangeArrowheads="1"/>
          </p:cNvSpPr>
          <p:nvPr/>
        </p:nvSpPr>
        <p:spPr bwMode="auto">
          <a:xfrm>
            <a:off x="2085975" y="3962400"/>
            <a:ext cx="4295775" cy="461963"/>
          </a:xfrm>
          <a:prstGeom prst="rect">
            <a:avLst/>
          </a:prstGeom>
          <a:solidFill>
            <a:srgbClr val="EE80B3"/>
          </a:solidFill>
          <a:ln w="9525">
            <a:solidFill>
              <a:srgbClr val="413000"/>
            </a:solidFill>
            <a:miter lim="800000"/>
            <a:headEnd/>
            <a:tailEnd/>
          </a:ln>
        </p:spPr>
        <p:txBody>
          <a:bodyPr>
            <a:spAutoFit/>
          </a:bodyPr>
          <a:lstStyle>
            <a:lvl1pPr eaLnBrk="0" hangingPunct="0">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eaLnBrk="0" hangingPunct="0">
              <a:spcBef>
                <a:spcPct val="20000"/>
              </a:spcBef>
              <a:buClr>
                <a:schemeClr val="tx1"/>
              </a:buClr>
              <a:buChar char="•"/>
              <a:defRPr sz="2800">
                <a:solidFill>
                  <a:srgbClr val="413000"/>
                </a:solidFill>
                <a:latin typeface="Arial" charset="0"/>
              </a:defRPr>
            </a:lvl2pPr>
            <a:lvl3pPr marL="1143000" indent="-228600" eaLnBrk="0" hangingPunct="0">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eaLnBrk="0" hangingPunct="0">
              <a:spcBef>
                <a:spcPct val="20000"/>
              </a:spcBef>
              <a:buClr>
                <a:srgbClr val="EE80B3"/>
              </a:buClr>
              <a:buChar char="•"/>
              <a:defRPr sz="2000">
                <a:solidFill>
                  <a:srgbClr val="413000"/>
                </a:solidFill>
                <a:latin typeface="Arial" charset="0"/>
              </a:defRPr>
            </a:lvl4pPr>
            <a:lvl5pPr marL="2057400" indent="-228600" eaLnBrk="0" hangingPunct="0">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2400">
                <a:solidFill>
                  <a:srgbClr val="2F2222"/>
                </a:solidFill>
                <a:latin typeface="Verdana" pitchFamily="34" charset="0"/>
              </a:rPr>
              <a:t>Selective Treatment</a:t>
            </a:r>
          </a:p>
        </p:txBody>
      </p:sp>
      <p:sp>
        <p:nvSpPr>
          <p:cNvPr id="41993" name="TextBox 12"/>
          <p:cNvSpPr txBox="1">
            <a:spLocks noChangeArrowheads="1"/>
          </p:cNvSpPr>
          <p:nvPr/>
        </p:nvSpPr>
        <p:spPr bwMode="auto">
          <a:xfrm>
            <a:off x="566738" y="5486400"/>
            <a:ext cx="80089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EE80B3"/>
              </a:buClr>
              <a:buSzPct val="50000"/>
              <a:buFont typeface="Wingdings" pitchFamily="2" charset="2"/>
              <a:buChar char="l"/>
              <a:defRPr sz="3000">
                <a:solidFill>
                  <a:srgbClr val="413000"/>
                </a:solidFill>
                <a:latin typeface="Arial" charset="0"/>
              </a:defRPr>
            </a:lvl1pPr>
            <a:lvl2pPr marL="742950" indent="-285750" eaLnBrk="0" hangingPunct="0">
              <a:spcBef>
                <a:spcPct val="20000"/>
              </a:spcBef>
              <a:buClr>
                <a:schemeClr val="tx1"/>
              </a:buClr>
              <a:buChar char="•"/>
              <a:defRPr sz="2800">
                <a:solidFill>
                  <a:srgbClr val="413000"/>
                </a:solidFill>
                <a:latin typeface="Arial" charset="0"/>
              </a:defRPr>
            </a:lvl2pPr>
            <a:lvl3pPr marL="1143000" indent="-228600" eaLnBrk="0" hangingPunct="0">
              <a:spcBef>
                <a:spcPct val="20000"/>
              </a:spcBef>
              <a:buClr>
                <a:schemeClr val="tx1"/>
              </a:buClr>
              <a:buSzPct val="45000"/>
              <a:buFont typeface="Wingdings" pitchFamily="2" charset="2"/>
              <a:buChar char="n"/>
              <a:defRPr sz="2400">
                <a:solidFill>
                  <a:srgbClr val="413000"/>
                </a:solidFill>
                <a:latin typeface="Arial" charset="0"/>
              </a:defRPr>
            </a:lvl3pPr>
            <a:lvl4pPr marL="1600200" indent="-228600" eaLnBrk="0" hangingPunct="0">
              <a:spcBef>
                <a:spcPct val="20000"/>
              </a:spcBef>
              <a:buClr>
                <a:srgbClr val="EE80B3"/>
              </a:buClr>
              <a:buChar char="•"/>
              <a:defRPr sz="2000">
                <a:solidFill>
                  <a:srgbClr val="413000"/>
                </a:solidFill>
                <a:latin typeface="Arial" charset="0"/>
              </a:defRPr>
            </a:lvl4pPr>
            <a:lvl5pPr marL="2057400" indent="-228600" eaLnBrk="0" hangingPunct="0">
              <a:spcBef>
                <a:spcPct val="20000"/>
              </a:spcBef>
              <a:buClr>
                <a:srgbClr val="413000"/>
              </a:buClr>
              <a:buSzPct val="40000"/>
              <a:buFont typeface="Wingdings" pitchFamily="2" charset="2"/>
              <a:buChar char="n"/>
              <a:defRPr sz="2000">
                <a:solidFill>
                  <a:srgbClr val="413000"/>
                </a:solidFill>
                <a:latin typeface="Arial" charset="0"/>
              </a:defRPr>
            </a:lvl5pPr>
            <a:lvl6pPr marL="25146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6pPr>
            <a:lvl7pPr marL="29718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7pPr>
            <a:lvl8pPr marL="34290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8pPr>
            <a:lvl9pPr marL="3886200" indent="-228600" eaLnBrk="0" fontAlgn="base" hangingPunct="0">
              <a:spcBef>
                <a:spcPct val="20000"/>
              </a:spcBef>
              <a:spcAft>
                <a:spcPct val="0"/>
              </a:spcAft>
              <a:buClr>
                <a:srgbClr val="413000"/>
              </a:buClr>
              <a:buSzPct val="40000"/>
              <a:buFont typeface="Wingdings" pitchFamily="2" charset="2"/>
              <a:buChar char="n"/>
              <a:defRPr sz="2000">
                <a:solidFill>
                  <a:srgbClr val="413000"/>
                </a:solidFill>
                <a:latin typeface="Arial" charset="0"/>
              </a:defRPr>
            </a:lvl9pPr>
          </a:lstStyle>
          <a:p>
            <a:pPr algn="ctr">
              <a:spcBef>
                <a:spcPct val="0"/>
              </a:spcBef>
              <a:buClrTx/>
              <a:buSzTx/>
              <a:buFontTx/>
              <a:buNone/>
            </a:pPr>
            <a:r>
              <a:rPr lang="en-US" altLang="en-US" sz="1800">
                <a:solidFill>
                  <a:srgbClr val="2F2222"/>
                </a:solidFill>
                <a:latin typeface="Verdana" pitchFamily="34" charset="0"/>
              </a:rPr>
              <a:t>*Consider time/prognosis factors under “Full Treatment”</a:t>
            </a:r>
          </a:p>
          <a:p>
            <a:pPr algn="ctr">
              <a:spcBef>
                <a:spcPct val="0"/>
              </a:spcBef>
              <a:buClrTx/>
              <a:buSzTx/>
              <a:buFontTx/>
              <a:buNone/>
            </a:pPr>
            <a:r>
              <a:rPr lang="en-US" altLang="en-US" sz="1800" i="1">
                <a:solidFill>
                  <a:srgbClr val="2F2222"/>
                </a:solidFill>
                <a:latin typeface="Verdana" pitchFamily="34" charset="0"/>
              </a:rPr>
              <a:t>  “Trial Period of Full Treatment” may be checked if prolonged life support is not desired.</a:t>
            </a:r>
          </a:p>
        </p:txBody>
      </p:sp>
      <p:cxnSp>
        <p:nvCxnSpPr>
          <p:cNvPr id="41994" name="AutoShape 24"/>
          <p:cNvCxnSpPr>
            <a:cxnSpLocks noChangeShapeType="1"/>
            <a:stCxn id="41997" idx="2"/>
            <a:endCxn id="41991" idx="3"/>
          </p:cNvCxnSpPr>
          <p:nvPr/>
        </p:nvCxnSpPr>
        <p:spPr bwMode="auto">
          <a:xfrm rot="5400000">
            <a:off x="6655594" y="2607469"/>
            <a:ext cx="498475" cy="1049337"/>
          </a:xfrm>
          <a:prstGeom prst="bentConnector2">
            <a:avLst/>
          </a:prstGeom>
          <a:noFill/>
          <a:ln w="76200">
            <a:solidFill>
              <a:srgbClr val="413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995" name="AutoShape 25"/>
          <p:cNvCxnSpPr>
            <a:cxnSpLocks noChangeShapeType="1"/>
            <a:stCxn id="41997" idx="2"/>
            <a:endCxn id="41992" idx="3"/>
          </p:cNvCxnSpPr>
          <p:nvPr/>
        </p:nvCxnSpPr>
        <p:spPr bwMode="auto">
          <a:xfrm rot="5400000">
            <a:off x="6249988" y="3014662"/>
            <a:ext cx="1309688" cy="1046163"/>
          </a:xfrm>
          <a:prstGeom prst="bentConnector2">
            <a:avLst/>
          </a:prstGeom>
          <a:noFill/>
          <a:ln w="76200">
            <a:solidFill>
              <a:srgbClr val="413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996" name="AutoShape 26"/>
          <p:cNvCxnSpPr>
            <a:cxnSpLocks noChangeShapeType="1"/>
            <a:stCxn id="41997" idx="2"/>
            <a:endCxn id="41989" idx="3"/>
          </p:cNvCxnSpPr>
          <p:nvPr/>
        </p:nvCxnSpPr>
        <p:spPr bwMode="auto">
          <a:xfrm rot="5400000">
            <a:off x="5851525" y="3422650"/>
            <a:ext cx="2117725" cy="1038225"/>
          </a:xfrm>
          <a:prstGeom prst="bentConnector2">
            <a:avLst/>
          </a:prstGeom>
          <a:noFill/>
          <a:ln w="76200">
            <a:solidFill>
              <a:srgbClr val="413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pic>
        <p:nvPicPr>
          <p:cNvPr id="17" name="Picture 16" descr="dmost_logo-color-lowres.png"/>
          <p:cNvPicPr>
            <a:picLocks noChangeAspect="1"/>
          </p:cNvPicPr>
          <p:nvPr/>
        </p:nvPicPr>
        <p:blipFill>
          <a:blip r:embed="rId3" cstate="print"/>
          <a:stretch>
            <a:fillRect/>
          </a:stretch>
        </p:blipFill>
        <p:spPr>
          <a:xfrm>
            <a:off x="1" y="6229589"/>
            <a:ext cx="1981199" cy="628411"/>
          </a:xfrm>
          <a:prstGeom prst="rect">
            <a:avLst/>
          </a:prstGeom>
        </p:spPr>
      </p:pic>
    </p:spTree>
    <p:extLst>
      <p:ext uri="{BB962C8B-B14F-4D97-AF65-F5344CB8AC3E}">
        <p14:creationId xmlns:p14="http://schemas.microsoft.com/office/powerpoint/2010/main" val="147317551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 Hernandez</a:t>
            </a:r>
            <a:endParaRPr lang="en-US" dirty="0"/>
          </a:p>
        </p:txBody>
      </p:sp>
      <p:sp>
        <p:nvSpPr>
          <p:cNvPr id="3" name="Content Placeholder 2"/>
          <p:cNvSpPr>
            <a:spLocks noGrp="1"/>
          </p:cNvSpPr>
          <p:nvPr>
            <p:ph idx="1"/>
          </p:nvPr>
        </p:nvSpPr>
        <p:spPr/>
        <p:txBody>
          <a:bodyPr/>
          <a:lstStyle/>
          <a:p>
            <a:r>
              <a:rPr lang="en-US" dirty="0" smtClean="0"/>
              <a:t>Time limited aggressive life support short of CPR</a:t>
            </a:r>
          </a:p>
          <a:p>
            <a:r>
              <a:rPr lang="en-US" dirty="0" smtClean="0"/>
              <a:t>No long term life support</a:t>
            </a:r>
            <a:endParaRPr lang="en-US" dirty="0"/>
          </a:p>
        </p:txBody>
      </p:sp>
    </p:spTree>
    <p:extLst>
      <p:ext uri="{BB962C8B-B14F-4D97-AF65-F5344CB8AC3E}">
        <p14:creationId xmlns:p14="http://schemas.microsoft.com/office/powerpoint/2010/main" val="323415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2713" y="457200"/>
            <a:ext cx="637857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DMOST Section D</a:t>
            </a:r>
            <a:br>
              <a:rPr lang="en-US" dirty="0" smtClean="0"/>
            </a:br>
            <a:r>
              <a:rPr lang="en-US" dirty="0" smtClean="0"/>
              <a:t>Artificially Administered Fluids and Nutrition (Step 7)</a:t>
            </a:r>
            <a:endParaRPr lang="en-US" dirty="0"/>
          </a:p>
        </p:txBody>
      </p:sp>
      <p:pic>
        <p:nvPicPr>
          <p:cNvPr id="4098" name="Picture 2"/>
          <p:cNvPicPr>
            <a:picLocks noGrp="1" noChangeAspect="1" noChangeArrowheads="1"/>
          </p:cNvPicPr>
          <p:nvPr>
            <p:ph idx="1"/>
          </p:nvPr>
        </p:nvPicPr>
        <p:blipFill>
          <a:blip r:embed="rId3" cstate="print"/>
          <a:srcRect l="11506" t="31989" r="11506" b="56226"/>
          <a:stretch>
            <a:fillRect/>
          </a:stretch>
        </p:blipFill>
        <p:spPr bwMode="auto">
          <a:xfrm>
            <a:off x="381000" y="2514600"/>
            <a:ext cx="8382000" cy="977900"/>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FA589367-DFA3-49EA-AA90-7B04BE73B3A1}" type="slidenum">
              <a:rPr lang="en-US" smtClean="0"/>
              <a:pPr/>
              <a:t>30</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C4665084-C92E-4066-B806-15E594A5351E}" type="datetime1">
              <a:rPr lang="en-US" smtClean="0"/>
              <a:pPr/>
              <a:t>8/26/16</a:t>
            </a:fld>
            <a:endParaRPr lang="en-US"/>
          </a:p>
        </p:txBody>
      </p:sp>
      <p:pic>
        <p:nvPicPr>
          <p:cNvPr id="7" name="Picture 6" descr="dmost_logo-color-lowres.png"/>
          <p:cNvPicPr>
            <a:picLocks noChangeAspect="1"/>
          </p:cNvPicPr>
          <p:nvPr/>
        </p:nvPicPr>
        <p:blipFill>
          <a:blip r:embed="rId4"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DMOST Section E</a:t>
            </a:r>
            <a:br>
              <a:rPr lang="en-US" dirty="0" smtClean="0"/>
            </a:br>
            <a:r>
              <a:rPr lang="en-US" dirty="0" smtClean="0"/>
              <a:t>Orders Discussed With: (Step 7)</a:t>
            </a:r>
            <a:endParaRPr lang="en-US" dirty="0"/>
          </a:p>
        </p:txBody>
      </p:sp>
      <p:pic>
        <p:nvPicPr>
          <p:cNvPr id="5122" name="Picture 2"/>
          <p:cNvPicPr>
            <a:picLocks noGrp="1" noChangeAspect="1" noChangeArrowheads="1"/>
          </p:cNvPicPr>
          <p:nvPr>
            <p:ph idx="1"/>
          </p:nvPr>
        </p:nvPicPr>
        <p:blipFill>
          <a:blip r:embed="rId3" cstate="print"/>
          <a:srcRect l="11506" t="43774" r="11506" b="36023"/>
          <a:stretch>
            <a:fillRect/>
          </a:stretch>
        </p:blipFill>
        <p:spPr bwMode="auto">
          <a:xfrm>
            <a:off x="152400" y="2743200"/>
            <a:ext cx="8763000" cy="1752600"/>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FA589367-DFA3-49EA-AA90-7B04BE73B3A1}" type="slidenum">
              <a:rPr lang="en-US" smtClean="0"/>
              <a:pPr/>
              <a:t>31</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EA0BB1C3-FF64-4F60-B610-350E778AAA29}" type="datetime1">
              <a:rPr lang="en-US" smtClean="0"/>
              <a:pPr/>
              <a:t>8/26/16</a:t>
            </a:fld>
            <a:endParaRPr lang="en-US"/>
          </a:p>
        </p:txBody>
      </p:sp>
      <p:pic>
        <p:nvPicPr>
          <p:cNvPr id="7" name="Picture 6" descr="dmost_logo-color-lowres.png"/>
          <p:cNvPicPr>
            <a:picLocks noChangeAspect="1"/>
          </p:cNvPicPr>
          <p:nvPr/>
        </p:nvPicPr>
        <p:blipFill>
          <a:blip r:embed="rId4"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DMOST Section F</a:t>
            </a:r>
            <a:br>
              <a:rPr lang="en-US" dirty="0" smtClean="0"/>
            </a:br>
            <a:r>
              <a:rPr lang="en-US" dirty="0" smtClean="0"/>
              <a:t>Signatures and Physician, APRN, PA information (Step 7)</a:t>
            </a:r>
            <a:endParaRPr lang="en-US" dirty="0"/>
          </a:p>
        </p:txBody>
      </p:sp>
      <p:pic>
        <p:nvPicPr>
          <p:cNvPr id="6146" name="Picture 2"/>
          <p:cNvPicPr>
            <a:picLocks noGrp="1" noChangeAspect="1" noChangeArrowheads="1"/>
          </p:cNvPicPr>
          <p:nvPr>
            <p:ph idx="1"/>
          </p:nvPr>
        </p:nvPicPr>
        <p:blipFill>
          <a:blip r:embed="rId3" cstate="print"/>
          <a:stretch>
            <a:fillRect/>
          </a:stretch>
        </p:blipFill>
        <p:spPr bwMode="auto">
          <a:xfrm>
            <a:off x="2326608" y="1676400"/>
            <a:ext cx="5938583" cy="4525963"/>
          </a:xfrm>
          <a:prstGeom prst="rect">
            <a:avLst/>
          </a:prstGeom>
          <a:noFill/>
          <a:ln w="9525">
            <a:noFill/>
            <a:miter lim="800000"/>
            <a:headEnd/>
            <a:tailEnd/>
          </a:ln>
        </p:spPr>
      </p:pic>
      <p:sp>
        <p:nvSpPr>
          <p:cNvPr id="9" name="Slide Number Placeholder 8"/>
          <p:cNvSpPr>
            <a:spLocks noGrp="1"/>
          </p:cNvSpPr>
          <p:nvPr>
            <p:ph type="sldNum" sz="quarter" idx="11"/>
          </p:nvPr>
        </p:nvSpPr>
        <p:spPr/>
        <p:txBody>
          <a:bodyPr/>
          <a:lstStyle/>
          <a:p>
            <a:fld id="{FA589367-DFA3-49EA-AA90-7B04BE73B3A1}" type="slidenum">
              <a:rPr lang="en-US" smtClean="0"/>
              <a:pPr/>
              <a:t>32</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A1426DA9-5B61-4583-B23F-3342926AC399}" type="datetime1">
              <a:rPr lang="en-US" smtClean="0"/>
              <a:pPr/>
              <a:t>8/26/16</a:t>
            </a:fld>
            <a:endParaRPr lang="en-US"/>
          </a:p>
        </p:txBody>
      </p:sp>
      <p:pic>
        <p:nvPicPr>
          <p:cNvPr id="7" name="Picture 6" descr="dmost_logo-color-lowres.png"/>
          <p:cNvPicPr>
            <a:picLocks noChangeAspect="1"/>
          </p:cNvPicPr>
          <p:nvPr/>
        </p:nvPicPr>
        <p:blipFill>
          <a:blip r:embed="rId4"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Mrs</a:t>
            </a:r>
            <a:r>
              <a:rPr lang="en-US" dirty="0" smtClean="0"/>
              <a:t> Clarkson</a:t>
            </a:r>
            <a:endParaRPr lang="en-US" dirty="0"/>
          </a:p>
        </p:txBody>
      </p:sp>
      <p:sp>
        <p:nvSpPr>
          <p:cNvPr id="3" name="Content Placeholder 2"/>
          <p:cNvSpPr>
            <a:spLocks noGrp="1"/>
          </p:cNvSpPr>
          <p:nvPr>
            <p:ph idx="1"/>
          </p:nvPr>
        </p:nvSpPr>
        <p:spPr/>
        <p:txBody>
          <a:bodyPr/>
          <a:lstStyle/>
          <a:p>
            <a:r>
              <a:rPr lang="en-US" dirty="0" smtClean="0"/>
              <a:t>Clear choices/orders</a:t>
            </a:r>
          </a:p>
          <a:p>
            <a:r>
              <a:rPr lang="en-US" dirty="0" smtClean="0"/>
              <a:t>Signed off by appropriate surrogate</a:t>
            </a:r>
            <a:endParaRPr lang="en-US" dirty="0"/>
          </a:p>
        </p:txBody>
      </p:sp>
    </p:spTree>
    <p:extLst>
      <p:ext uri="{BB962C8B-B14F-4D97-AF65-F5344CB8AC3E}">
        <p14:creationId xmlns:p14="http://schemas.microsoft.com/office/powerpoint/2010/main" val="1544953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to Do with the Completed Form</a:t>
            </a:r>
            <a:endParaRPr lang="en-US" dirty="0"/>
          </a:p>
        </p:txBody>
      </p:sp>
      <p:sp>
        <p:nvSpPr>
          <p:cNvPr id="3" name="Content Placeholder 2"/>
          <p:cNvSpPr>
            <a:spLocks noGrp="1"/>
          </p:cNvSpPr>
          <p:nvPr>
            <p:ph idx="1"/>
          </p:nvPr>
        </p:nvSpPr>
        <p:spPr/>
        <p:txBody>
          <a:bodyPr/>
          <a:lstStyle/>
          <a:p>
            <a:r>
              <a:rPr lang="en-US" dirty="0" smtClean="0"/>
              <a:t>Print, complete, sign, and put form in </a:t>
            </a:r>
            <a:r>
              <a:rPr lang="en-US" dirty="0" smtClean="0">
                <a:solidFill>
                  <a:srgbClr val="FF33CC"/>
                </a:solidFill>
              </a:rPr>
              <a:t>pink envelope </a:t>
            </a:r>
            <a:r>
              <a:rPr lang="en-US" dirty="0" smtClean="0"/>
              <a:t>which </a:t>
            </a:r>
            <a:r>
              <a:rPr lang="en-US" u="sng" dirty="0" smtClean="0"/>
              <a:t>travels with the patient at all times</a:t>
            </a:r>
          </a:p>
          <a:p>
            <a:r>
              <a:rPr lang="en-US" dirty="0" smtClean="0"/>
              <a:t>Request that someone </a:t>
            </a:r>
            <a:r>
              <a:rPr lang="en-US" u="sng" dirty="0" smtClean="0"/>
              <a:t>adhere a </a:t>
            </a:r>
            <a:r>
              <a:rPr lang="en-US" u="sng" dirty="0" smtClean="0">
                <a:solidFill>
                  <a:srgbClr val="FF33CC"/>
                </a:solidFill>
              </a:rPr>
              <a:t>pink</a:t>
            </a:r>
            <a:r>
              <a:rPr lang="en-US" u="sng" dirty="0" smtClean="0"/>
              <a:t> “DMOST On File” sticker </a:t>
            </a:r>
            <a:r>
              <a:rPr lang="en-US" dirty="0" smtClean="0"/>
              <a:t>to front door, bedroom door, or to refrigerator.</a:t>
            </a:r>
            <a:endParaRPr lang="en-US" dirty="0"/>
          </a:p>
        </p:txBody>
      </p:sp>
      <p:sp>
        <p:nvSpPr>
          <p:cNvPr id="9" name="Slide Number Placeholder 8"/>
          <p:cNvSpPr>
            <a:spLocks noGrp="1"/>
          </p:cNvSpPr>
          <p:nvPr>
            <p:ph type="sldNum" sz="quarter" idx="11"/>
          </p:nvPr>
        </p:nvSpPr>
        <p:spPr/>
        <p:txBody>
          <a:bodyPr/>
          <a:lstStyle/>
          <a:p>
            <a:fld id="{FA589367-DFA3-49EA-AA90-7B04BE73B3A1}" type="slidenum">
              <a:rPr lang="en-US" smtClean="0"/>
              <a:pPr/>
              <a:t>34</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F9E75FF9-A12C-4B09-BE17-8960CC4E4A8E}" type="datetime1">
              <a:rPr lang="en-US" smtClean="0"/>
              <a:pPr/>
              <a:t>8/26/16</a:t>
            </a:fld>
            <a:endParaRPr lang="en-US"/>
          </a:p>
        </p:txBody>
      </p:sp>
      <p:pic>
        <p:nvPicPr>
          <p:cNvPr id="7" name="Picture 6" descr="dmost_logo-color-lowres.png"/>
          <p:cNvPicPr>
            <a:picLocks noChangeAspect="1"/>
          </p:cNvPicPr>
          <p:nvPr/>
        </p:nvPicPr>
        <p:blipFill>
          <a:blip r:embed="rId3"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to Modify the Form</a:t>
            </a:r>
            <a:endParaRPr lang="en-US" dirty="0"/>
          </a:p>
        </p:txBody>
      </p:sp>
      <p:sp>
        <p:nvSpPr>
          <p:cNvPr id="3" name="Content Placeholder 2"/>
          <p:cNvSpPr>
            <a:spLocks noGrp="1"/>
          </p:cNvSpPr>
          <p:nvPr>
            <p:ph idx="1"/>
          </p:nvPr>
        </p:nvSpPr>
        <p:spPr/>
        <p:txBody>
          <a:bodyPr/>
          <a:lstStyle/>
          <a:p>
            <a:r>
              <a:rPr lang="en-US" dirty="0" smtClean="0"/>
              <a:t>If revisions need to be made, the current form must be voided, and an entirely new form must be executed (step 8)</a:t>
            </a:r>
            <a:endParaRPr lang="en-US" dirty="0"/>
          </a:p>
        </p:txBody>
      </p:sp>
      <p:sp>
        <p:nvSpPr>
          <p:cNvPr id="9" name="Slide Number Placeholder 8"/>
          <p:cNvSpPr>
            <a:spLocks noGrp="1"/>
          </p:cNvSpPr>
          <p:nvPr>
            <p:ph type="sldNum" sz="quarter" idx="11"/>
          </p:nvPr>
        </p:nvSpPr>
        <p:spPr/>
        <p:txBody>
          <a:bodyPr/>
          <a:lstStyle/>
          <a:p>
            <a:fld id="{FA589367-DFA3-49EA-AA90-7B04BE73B3A1}" type="slidenum">
              <a:rPr lang="en-US" smtClean="0"/>
              <a:pPr/>
              <a:t>35</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F21D440B-D991-4635-AF1B-438E39FCA6ED}" type="datetime1">
              <a:rPr lang="en-US" smtClean="0"/>
              <a:pPr/>
              <a:t>8/26/16</a:t>
            </a:fld>
            <a:endParaRPr lang="en-US"/>
          </a:p>
        </p:txBody>
      </p:sp>
      <p:pic>
        <p:nvPicPr>
          <p:cNvPr id="7" name="Picture 6" descr="dmost_logo-color-lowres.png"/>
          <p:cNvPicPr>
            <a:picLocks noChangeAspect="1"/>
          </p:cNvPicPr>
          <p:nvPr/>
        </p:nvPicPr>
        <p:blipFill>
          <a:blip r:embed="rId3"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Responding to The Form Across the Care Continuum</a:t>
            </a:r>
            <a:endParaRPr lang="en-US" dirty="0"/>
          </a:p>
        </p:txBody>
      </p:sp>
      <p:sp>
        <p:nvSpPr>
          <p:cNvPr id="3" name="Content Placeholder 2"/>
          <p:cNvSpPr>
            <a:spLocks noGrp="1"/>
          </p:cNvSpPr>
          <p:nvPr>
            <p:ph idx="1"/>
          </p:nvPr>
        </p:nvSpPr>
        <p:spPr/>
        <p:txBody>
          <a:bodyPr/>
          <a:lstStyle/>
          <a:p>
            <a:pPr>
              <a:buNone/>
            </a:pPr>
            <a:r>
              <a:rPr lang="en-US" dirty="0" smtClean="0"/>
              <a:t>The form should travel with the person. Physically copying the form is discouraged. </a:t>
            </a:r>
          </a:p>
          <a:p>
            <a:pPr>
              <a:buNone/>
            </a:pPr>
            <a:r>
              <a:rPr lang="en-US" dirty="0" smtClean="0"/>
              <a:t>The form may be scanned into an EMR. Use of a scanned document requires user to inquire about the existence of most recent version.</a:t>
            </a:r>
          </a:p>
          <a:p>
            <a:pPr>
              <a:buNone/>
            </a:pPr>
            <a:r>
              <a:rPr lang="en-US" dirty="0" smtClean="0"/>
              <a:t>Healthcare settings are encouraged to develop DMOST policy to guide appropriate recognition, response and completion. </a:t>
            </a:r>
          </a:p>
        </p:txBody>
      </p:sp>
      <p:sp>
        <p:nvSpPr>
          <p:cNvPr id="9" name="Slide Number Placeholder 8"/>
          <p:cNvSpPr>
            <a:spLocks noGrp="1"/>
          </p:cNvSpPr>
          <p:nvPr>
            <p:ph type="sldNum" sz="quarter" idx="11"/>
          </p:nvPr>
        </p:nvSpPr>
        <p:spPr/>
        <p:txBody>
          <a:bodyPr/>
          <a:lstStyle/>
          <a:p>
            <a:fld id="{FA589367-DFA3-49EA-AA90-7B04BE73B3A1}" type="slidenum">
              <a:rPr lang="en-US" smtClean="0"/>
              <a:pPr/>
              <a:t>36</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E91853AB-4F0E-484C-8DE1-D2B40D09EC02}" type="datetime1">
              <a:rPr lang="en-US" smtClean="0"/>
              <a:pPr/>
              <a:t>8/26/16</a:t>
            </a:fld>
            <a:endParaRPr lang="en-US"/>
          </a:p>
        </p:txBody>
      </p:sp>
      <p:pic>
        <p:nvPicPr>
          <p:cNvPr id="7" name="Picture 6" descr="dmost_logo-color-lowres.png"/>
          <p:cNvPicPr>
            <a:picLocks noChangeAspect="1"/>
          </p:cNvPicPr>
          <p:nvPr/>
        </p:nvPicPr>
        <p:blipFill>
          <a:blip r:embed="rId3" cstate="print"/>
          <a:stretch>
            <a:fillRect/>
          </a:stretch>
        </p:blipFill>
        <p:spPr>
          <a:xfrm>
            <a:off x="0" y="6052505"/>
            <a:ext cx="2539493" cy="8054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4495800"/>
          </a:xfrm>
        </p:spPr>
        <p:txBody>
          <a:bodyPr>
            <a:normAutofit fontScale="90000"/>
          </a:bodyPr>
          <a:lstStyle/>
          <a:p>
            <a:pPr algn="l"/>
            <a:r>
              <a:rPr lang="en-US" sz="2700" u="sng" dirty="0" smtClean="0"/>
              <a:t>Must</a:t>
            </a:r>
            <a:r>
              <a:rPr lang="en-US" sz="2700" dirty="0" smtClean="0"/>
              <a:t> be given to the patient as a part of the process leading to completion and execution of a DMOST form</a:t>
            </a:r>
            <a:br>
              <a:rPr lang="en-US" sz="2700" dirty="0" smtClean="0"/>
            </a:br>
            <a:r>
              <a:rPr lang="en-US" sz="2700" dirty="0" smtClean="0"/>
              <a:t/>
            </a:r>
            <a:br>
              <a:rPr lang="en-US" sz="2700" dirty="0" smtClean="0"/>
            </a:br>
            <a:r>
              <a:rPr lang="en-US" sz="2700" dirty="0" smtClean="0"/>
              <a:t> The health care provider facilitating completion or executing the form must be conversant with the content of the Plain Language FAQs so that they can speak with understanding and authority about their content with the patients and family for whom they were written.</a:t>
            </a:r>
            <a:endParaRPr lang="en-US" sz="2700" dirty="0"/>
          </a:p>
        </p:txBody>
      </p:sp>
      <p:sp>
        <p:nvSpPr>
          <p:cNvPr id="4" name="Slide Number Placeholder 3"/>
          <p:cNvSpPr>
            <a:spLocks noGrp="1"/>
          </p:cNvSpPr>
          <p:nvPr>
            <p:ph type="sldNum" sz="quarter" idx="11"/>
          </p:nvPr>
        </p:nvSpPr>
        <p:spPr/>
        <p:txBody>
          <a:bodyPr/>
          <a:lstStyle/>
          <a:p>
            <a:fld id="{FA589367-DFA3-49EA-AA90-7B04BE73B3A1}" type="slidenum">
              <a:rPr lang="en-US" smtClean="0"/>
              <a:pPr/>
              <a:t>37</a:t>
            </a:fld>
            <a:endParaRPr lang="en-US"/>
          </a:p>
        </p:txBody>
      </p:sp>
      <p:sp>
        <p:nvSpPr>
          <p:cNvPr id="3" name="Date Placeholder 2"/>
          <p:cNvSpPr>
            <a:spLocks noGrp="1"/>
          </p:cNvSpPr>
          <p:nvPr>
            <p:ph type="dt" sz="half" idx="4294967295"/>
          </p:nvPr>
        </p:nvSpPr>
        <p:spPr>
          <a:xfrm>
            <a:off x="0" y="6356350"/>
            <a:ext cx="2133600" cy="365125"/>
          </a:xfrm>
          <a:prstGeom prst="rect">
            <a:avLst/>
          </a:prstGeom>
        </p:spPr>
        <p:txBody>
          <a:bodyPr/>
          <a:lstStyle/>
          <a:p>
            <a:fld id="{98934C4F-DA08-4706-8810-879BAB0D875D}" type="datetime1">
              <a:rPr lang="en-US" smtClean="0"/>
              <a:pPr/>
              <a:t>8/26/16</a:t>
            </a:fld>
            <a:endParaRPr lang="en-US" dirty="0"/>
          </a:p>
        </p:txBody>
      </p:sp>
      <p:pic>
        <p:nvPicPr>
          <p:cNvPr id="5" name="Picture 4" descr="dmost_logo-color-lowres.png"/>
          <p:cNvPicPr>
            <a:picLocks noChangeAspect="1"/>
          </p:cNvPicPr>
          <p:nvPr/>
        </p:nvPicPr>
        <p:blipFill>
          <a:blip r:embed="rId3" cstate="print"/>
          <a:stretch>
            <a:fillRect/>
          </a:stretch>
        </p:blipFill>
        <p:spPr>
          <a:xfrm>
            <a:off x="0" y="6052505"/>
            <a:ext cx="2539493" cy="805495"/>
          </a:xfrm>
          <a:prstGeom prst="rect">
            <a:avLst/>
          </a:prstGeom>
        </p:spPr>
      </p:pic>
      <p:sp>
        <p:nvSpPr>
          <p:cNvPr id="6" name="TextBox 5"/>
          <p:cNvSpPr txBox="1"/>
          <p:nvPr/>
        </p:nvSpPr>
        <p:spPr>
          <a:xfrm>
            <a:off x="533400" y="1059359"/>
            <a:ext cx="8077200" cy="769441"/>
          </a:xfrm>
          <a:prstGeom prst="rect">
            <a:avLst/>
          </a:prstGeom>
          <a:noFill/>
        </p:spPr>
        <p:txBody>
          <a:bodyPr wrap="square" rtlCol="0">
            <a:spAutoFit/>
          </a:bodyPr>
          <a:lstStyle/>
          <a:p>
            <a:pPr algn="ctr"/>
            <a:r>
              <a:rPr lang="en-US" sz="4400" dirty="0" smtClean="0"/>
              <a:t>The Plain Language FAQs</a:t>
            </a:r>
            <a:endParaRPr lang="en-US" sz="4400"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DMOST Checklist/CDF</a:t>
            </a:r>
            <a:endParaRPr lang="en-US" dirty="0"/>
          </a:p>
        </p:txBody>
      </p:sp>
      <p:sp>
        <p:nvSpPr>
          <p:cNvPr id="3" name="Text Placeholder 2"/>
          <p:cNvSpPr>
            <a:spLocks noGrp="1"/>
          </p:cNvSpPr>
          <p:nvPr>
            <p:ph type="body" idx="4294967295"/>
          </p:nvPr>
        </p:nvSpPr>
        <p:spPr>
          <a:xfrm>
            <a:off x="0" y="1600200"/>
            <a:ext cx="8229600" cy="4525963"/>
          </a:xfrm>
        </p:spPr>
        <p:txBody>
          <a:bodyPr/>
          <a:lstStyle/>
          <a:p>
            <a:pPr marL="400050" lvl="1" indent="0">
              <a:buNone/>
            </a:pPr>
            <a:r>
              <a:rPr lang="en-US" dirty="0" smtClean="0"/>
              <a:t>Help document the process</a:t>
            </a:r>
          </a:p>
          <a:p>
            <a:pPr marL="400050" lvl="1" indent="0">
              <a:buNone/>
            </a:pPr>
            <a:r>
              <a:rPr lang="en-US" dirty="0" smtClean="0"/>
              <a:t>Should be completed at time form is completed</a:t>
            </a:r>
          </a:p>
          <a:p>
            <a:pPr marL="400050" lvl="1" indent="0">
              <a:buNone/>
            </a:pPr>
            <a:r>
              <a:rPr lang="en-US" dirty="0" smtClean="0"/>
              <a:t>Should travel with the form in the pink envelope</a:t>
            </a:r>
          </a:p>
          <a:p>
            <a:pPr marL="400050" lvl="1" indent="0">
              <a:buNone/>
            </a:pPr>
            <a:r>
              <a:rPr lang="en-US" dirty="0" smtClean="0"/>
              <a:t>Documents</a:t>
            </a:r>
            <a:r>
              <a:rPr lang="en-US" baseline="0" dirty="0" smtClean="0"/>
              <a:t> special considerations for minors and persons with DD</a:t>
            </a:r>
            <a:endParaRPr lang="en-US" dirty="0" smtClean="0"/>
          </a:p>
        </p:txBody>
      </p:sp>
    </p:spTree>
    <p:extLst>
      <p:ext uri="{BB962C8B-B14F-4D97-AF65-F5344CB8AC3E}">
        <p14:creationId xmlns:p14="http://schemas.microsoft.com/office/powerpoint/2010/main" val="38984428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a:t>
            </a:r>
            <a:r>
              <a:rPr lang="en-US" baseline="0" dirty="0" smtClean="0"/>
              <a:t> Resources</a:t>
            </a:r>
            <a:endParaRPr lang="en-US" dirty="0"/>
          </a:p>
        </p:txBody>
      </p:sp>
      <p:sp>
        <p:nvSpPr>
          <p:cNvPr id="3" name="Text Placeholder 2"/>
          <p:cNvSpPr>
            <a:spLocks noGrp="1"/>
          </p:cNvSpPr>
          <p:nvPr>
            <p:ph type="body" idx="4294967295"/>
          </p:nvPr>
        </p:nvSpPr>
        <p:spPr>
          <a:xfrm>
            <a:off x="0" y="1600200"/>
            <a:ext cx="8229600" cy="4525963"/>
          </a:xfrm>
        </p:spPr>
        <p:txBody>
          <a:bodyPr/>
          <a:lstStyle/>
          <a:p>
            <a:r>
              <a:rPr lang="en-US" dirty="0" smtClean="0"/>
              <a:t>Delawaremost.org-authority for DMOST in First State</a:t>
            </a:r>
          </a:p>
          <a:p>
            <a:r>
              <a:rPr lang="en-US" dirty="0" smtClean="0"/>
              <a:t>POLST.org</a:t>
            </a:r>
            <a:endParaRPr lang="en-US" dirty="0"/>
          </a:p>
        </p:txBody>
      </p:sp>
    </p:spTree>
    <p:extLst>
      <p:ext uri="{BB962C8B-B14F-4D97-AF65-F5344CB8AC3E}">
        <p14:creationId xmlns:p14="http://schemas.microsoft.com/office/powerpoint/2010/main" val="123558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35788" cy="954088"/>
          </a:xfrm>
        </p:spPr>
        <p:txBody>
          <a:bodyPr>
            <a:normAutofit fontScale="90000"/>
          </a:bodyPr>
          <a:lstStyle/>
          <a:p>
            <a:pPr algn="ctr">
              <a:defRPr/>
            </a:pPr>
            <a:r>
              <a:rPr lang="en-US" sz="5400" dirty="0" smtClean="0"/>
              <a:t>5 Recommendations</a:t>
            </a:r>
            <a:endParaRPr lang="en-US" sz="5400" dirty="0"/>
          </a:p>
        </p:txBody>
      </p:sp>
      <p:sp>
        <p:nvSpPr>
          <p:cNvPr id="3" name="Content Placeholder 2"/>
          <p:cNvSpPr>
            <a:spLocks noGrp="1"/>
          </p:cNvSpPr>
          <p:nvPr>
            <p:ph idx="1"/>
          </p:nvPr>
        </p:nvSpPr>
        <p:spPr>
          <a:xfrm>
            <a:off x="685800" y="1600200"/>
            <a:ext cx="8229600" cy="4495800"/>
          </a:xfrm>
        </p:spPr>
        <p:txBody>
          <a:bodyPr>
            <a:normAutofit/>
          </a:bodyPr>
          <a:lstStyle/>
          <a:p>
            <a:pPr marL="514350" indent="-514350">
              <a:buFont typeface="+mj-lt"/>
              <a:buAutoNum type="arabicPeriod"/>
              <a:defRPr/>
            </a:pPr>
            <a:r>
              <a:rPr lang="en-US" dirty="0" smtClean="0"/>
              <a:t>Person-centered, family-oriented (palliative) care</a:t>
            </a:r>
          </a:p>
          <a:p>
            <a:pPr marL="514350" indent="-514350">
              <a:buFont typeface="+mj-lt"/>
              <a:buAutoNum type="arabicPeriod"/>
              <a:defRPr/>
            </a:pPr>
            <a:r>
              <a:rPr lang="en-US" dirty="0" smtClean="0"/>
              <a:t>Clinician-patient communication and </a:t>
            </a:r>
            <a:r>
              <a:rPr lang="en-US" b="1" dirty="0" smtClean="0"/>
              <a:t>ADVANCE</a:t>
            </a:r>
            <a:r>
              <a:rPr lang="en-US" b="1" baseline="0" dirty="0" smtClean="0"/>
              <a:t> CARE PLANNING</a:t>
            </a:r>
            <a:endParaRPr lang="en-US" b="1" dirty="0" smtClean="0"/>
          </a:p>
          <a:p>
            <a:pPr marL="514350" indent="-514350">
              <a:buFont typeface="+mj-lt"/>
              <a:buAutoNum type="arabicPeriod"/>
              <a:defRPr/>
            </a:pPr>
            <a:r>
              <a:rPr lang="en-US" dirty="0" smtClean="0"/>
              <a:t>Professional education and development</a:t>
            </a:r>
          </a:p>
          <a:p>
            <a:pPr marL="514350" indent="-514350">
              <a:buFont typeface="+mj-lt"/>
              <a:buAutoNum type="arabicPeriod"/>
              <a:defRPr/>
            </a:pPr>
            <a:r>
              <a:rPr lang="en-US" dirty="0" smtClean="0"/>
              <a:t>Policies and payment systems</a:t>
            </a:r>
          </a:p>
          <a:p>
            <a:pPr marL="514350" indent="-514350">
              <a:buFont typeface="+mj-lt"/>
              <a:buAutoNum type="arabicPeriod"/>
              <a:defRPr/>
            </a:pPr>
            <a:r>
              <a:rPr lang="en-US" dirty="0" smtClean="0"/>
              <a:t>Public education and engagement</a:t>
            </a:r>
          </a:p>
          <a:p>
            <a:pPr marL="342900" indent="-342900">
              <a:buFont typeface="Arial" panose="020B0604020202020204" pitchFamily="34" charset="0"/>
              <a:buChar char="•"/>
              <a:defRPr/>
            </a:pPr>
            <a:endParaRPr lang="en-US" dirty="0" smtClean="0"/>
          </a:p>
        </p:txBody>
      </p:sp>
    </p:spTree>
    <p:extLst>
      <p:ext uri="{BB962C8B-B14F-4D97-AF65-F5344CB8AC3E}">
        <p14:creationId xmlns:p14="http://schemas.microsoft.com/office/powerpoint/2010/main" val="322898272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Text Placeholder 2"/>
          <p:cNvSpPr>
            <a:spLocks noGrp="1"/>
          </p:cNvSpPr>
          <p:nvPr>
            <p:ph type="body" idx="4294967295"/>
          </p:nvPr>
        </p:nvSpPr>
        <p:spPr>
          <a:xfrm>
            <a:off x="0" y="1600200"/>
            <a:ext cx="8229600" cy="4525963"/>
          </a:xfrm>
        </p:spPr>
        <p:txBody>
          <a:bodyPr/>
          <a:lstStyle/>
          <a:p>
            <a:r>
              <a:rPr lang="en-US" dirty="0" smtClean="0"/>
              <a:t>How do I get DMOST forms and pink envelopes?</a:t>
            </a:r>
          </a:p>
          <a:p>
            <a:r>
              <a:rPr lang="en-US" dirty="0" smtClean="0"/>
              <a:t>Who should do the training?</a:t>
            </a:r>
          </a:p>
          <a:p>
            <a:r>
              <a:rPr lang="en-US" dirty="0" smtClean="0"/>
              <a:t>Who on the health care team should be responsible for executing</a:t>
            </a:r>
            <a:r>
              <a:rPr lang="en-US" baseline="0" dirty="0" smtClean="0"/>
              <a:t> a DMOST form with a patient/surrogate?</a:t>
            </a:r>
          </a:p>
          <a:p>
            <a:r>
              <a:rPr lang="en-US" baseline="0" dirty="0" smtClean="0"/>
              <a:t>Is there reimbursement for this activity?</a:t>
            </a:r>
            <a:endParaRPr lang="en-US" dirty="0"/>
          </a:p>
        </p:txBody>
      </p:sp>
    </p:spTree>
    <p:extLst>
      <p:ext uri="{BB962C8B-B14F-4D97-AF65-F5344CB8AC3E}">
        <p14:creationId xmlns:p14="http://schemas.microsoft.com/office/powerpoint/2010/main" val="3373390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Resources</a:t>
            </a:r>
            <a:endParaRPr lang="en-US" dirty="0"/>
          </a:p>
        </p:txBody>
      </p:sp>
      <p:sp>
        <p:nvSpPr>
          <p:cNvPr id="3" name="Content Placeholder 2"/>
          <p:cNvSpPr>
            <a:spLocks noGrp="1"/>
          </p:cNvSpPr>
          <p:nvPr>
            <p:ph idx="1"/>
          </p:nvPr>
        </p:nvSpPr>
        <p:spPr>
          <a:xfrm>
            <a:off x="457200" y="1447800"/>
            <a:ext cx="8229600" cy="4525963"/>
          </a:xfrm>
        </p:spPr>
        <p:txBody>
          <a:bodyPr/>
          <a:lstStyle/>
          <a:p>
            <a:r>
              <a:rPr lang="en-US" altLang="en-US" dirty="0" smtClean="0"/>
              <a:t>Delawaremost.org – authority resource for DMOST in the First State.</a:t>
            </a:r>
          </a:p>
          <a:p>
            <a:r>
              <a:rPr lang="en-US" altLang="en-US" dirty="0" smtClean="0"/>
              <a:t>POLST.org</a:t>
            </a:r>
          </a:p>
          <a:p>
            <a:r>
              <a:rPr lang="en-US" altLang="en-US" dirty="0" smtClean="0"/>
              <a:t>PREPAREforyourcare.org</a:t>
            </a:r>
          </a:p>
          <a:p>
            <a:r>
              <a:rPr lang="en-US" altLang="en-US" dirty="0" smtClean="0"/>
              <a:t>Mydirectives.com</a:t>
            </a:r>
          </a:p>
          <a:p>
            <a:r>
              <a:rPr lang="en-US" altLang="en-US" dirty="0" smtClean="0"/>
              <a:t>Coalitionccc.org</a:t>
            </a:r>
          </a:p>
          <a:p>
            <a:r>
              <a:rPr lang="en-US" altLang="en-US" dirty="0" smtClean="0"/>
              <a:t>http://www.polst.org/educational- resources/legal-and-policy </a:t>
            </a:r>
          </a:p>
          <a:p>
            <a:endParaRPr lang="en-US" dirty="0"/>
          </a:p>
        </p:txBody>
      </p:sp>
      <p:sp>
        <p:nvSpPr>
          <p:cNvPr id="9" name="Slide Number Placeholder 8"/>
          <p:cNvSpPr>
            <a:spLocks noGrp="1"/>
          </p:cNvSpPr>
          <p:nvPr>
            <p:ph type="sldNum" sz="quarter" idx="11"/>
          </p:nvPr>
        </p:nvSpPr>
        <p:spPr/>
        <p:txBody>
          <a:bodyPr/>
          <a:lstStyle/>
          <a:p>
            <a:fld id="{FA589367-DFA3-49EA-AA90-7B04BE73B3A1}" type="slidenum">
              <a:rPr lang="en-US" smtClean="0"/>
              <a:pPr/>
              <a:t>41</a:t>
            </a:fld>
            <a:endParaRPr lang="en-US"/>
          </a:p>
        </p:txBody>
      </p:sp>
      <p:sp>
        <p:nvSpPr>
          <p:cNvPr id="8" name="Date Placeholder 7"/>
          <p:cNvSpPr>
            <a:spLocks noGrp="1"/>
          </p:cNvSpPr>
          <p:nvPr>
            <p:ph type="dt" sz="half" idx="4294967295"/>
          </p:nvPr>
        </p:nvSpPr>
        <p:spPr>
          <a:xfrm>
            <a:off x="0" y="6356350"/>
            <a:ext cx="2133600" cy="365125"/>
          </a:xfrm>
          <a:prstGeom prst="rect">
            <a:avLst/>
          </a:prstGeom>
        </p:spPr>
        <p:txBody>
          <a:bodyPr/>
          <a:lstStyle/>
          <a:p>
            <a:fld id="{164F4221-8967-4FA0-8CD0-C8C558B90A93}" type="datetime1">
              <a:rPr lang="en-US" smtClean="0"/>
              <a:pPr/>
              <a:t>8/26/16</a:t>
            </a:fld>
            <a:endParaRPr lang="en-US"/>
          </a:p>
        </p:txBody>
      </p:sp>
      <p:pic>
        <p:nvPicPr>
          <p:cNvPr id="7" name="Picture 6" descr="dmost_logo-color-lowres.png"/>
          <p:cNvPicPr>
            <a:picLocks noChangeAspect="1"/>
          </p:cNvPicPr>
          <p:nvPr/>
        </p:nvPicPr>
        <p:blipFill>
          <a:blip r:embed="rId2" cstate="print"/>
          <a:stretch>
            <a:fillRect/>
          </a:stretch>
        </p:blipFill>
        <p:spPr>
          <a:xfrm>
            <a:off x="0" y="6052505"/>
            <a:ext cx="2539493" cy="8054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a:latin typeface="Trebuchet MS" charset="0"/>
                <a:ea typeface="MS PGothic" charset="0"/>
              </a:rPr>
              <a:t>Advance Care Planning</a:t>
            </a:r>
          </a:p>
        </p:txBody>
      </p:sp>
      <p:sp>
        <p:nvSpPr>
          <p:cNvPr id="32770" name="Content Placeholder 2"/>
          <p:cNvSpPr>
            <a:spLocks noGrp="1"/>
          </p:cNvSpPr>
          <p:nvPr>
            <p:ph idx="1"/>
          </p:nvPr>
        </p:nvSpPr>
        <p:spPr/>
        <p:txBody>
          <a:bodyPr/>
          <a:lstStyle/>
          <a:p>
            <a:r>
              <a:rPr lang="en-US">
                <a:latin typeface="Georgia" charset="0"/>
                <a:ea typeface="MS PGothic" charset="0"/>
              </a:rPr>
              <a:t>A PROCESS of communication between patient, family, health care proxy and staff for the purposes of prospectively identifying a surrogate, clarifying treatment preferences and developing individualized goals of care across the lifespan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860" t="17705" r="49195" b="33552"/>
          <a:stretch/>
        </p:blipFill>
        <p:spPr>
          <a:xfrm>
            <a:off x="289975" y="224854"/>
            <a:ext cx="2743201" cy="3398522"/>
          </a:xfrm>
          <a:prstGeom prst="rect">
            <a:avLst/>
          </a:prstGeom>
        </p:spPr>
      </p:pic>
      <p:sp>
        <p:nvSpPr>
          <p:cNvPr id="6" name="Content Placeholder 2"/>
          <p:cNvSpPr txBox="1">
            <a:spLocks/>
          </p:cNvSpPr>
          <p:nvPr/>
        </p:nvSpPr>
        <p:spPr>
          <a:xfrm>
            <a:off x="3485214" y="640334"/>
            <a:ext cx="5227820" cy="5966084"/>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3200" b="1" dirty="0" smtClean="0"/>
              <a:t>Mr. Hernandez</a:t>
            </a:r>
          </a:p>
          <a:p>
            <a:pPr algn="l"/>
            <a:endParaRPr lang="en-US" sz="3200" b="1" dirty="0" smtClean="0"/>
          </a:p>
          <a:p>
            <a:pPr marL="342900" indent="-342900" algn="l">
              <a:buFont typeface="Arial" charset="0"/>
              <a:buChar char="•"/>
            </a:pPr>
            <a:r>
              <a:rPr lang="en-US" sz="3200" dirty="0" smtClean="0"/>
              <a:t>76 years old</a:t>
            </a:r>
          </a:p>
          <a:p>
            <a:pPr marL="342900" indent="-342900" algn="l">
              <a:buFont typeface="Arial" charset="0"/>
              <a:buChar char="•"/>
            </a:pPr>
            <a:r>
              <a:rPr lang="en-US" sz="3200" dirty="0" smtClean="0"/>
              <a:t>Presented with abdominal discomfort 3 months ago and diagnosed with pancreatic cancer metastatic to liver</a:t>
            </a:r>
          </a:p>
          <a:p>
            <a:pPr marL="342900" indent="-342900" algn="l">
              <a:buFont typeface="Arial" charset="0"/>
              <a:buChar char="•"/>
            </a:pPr>
            <a:r>
              <a:rPr lang="en-US" sz="3200" dirty="0" smtClean="0"/>
              <a:t>Patient at the Helen F. Graham Center</a:t>
            </a:r>
          </a:p>
          <a:p>
            <a:pPr marL="342900" indent="-342900" algn="l">
              <a:buFont typeface="Arial" charset="0"/>
              <a:buChar char="•"/>
            </a:pPr>
            <a:r>
              <a:rPr lang="en-US" sz="3200" dirty="0" smtClean="0"/>
              <a:t>On palliative chemotherapy</a:t>
            </a:r>
          </a:p>
          <a:p>
            <a:pPr marL="342900" indent="-342900" algn="l">
              <a:buFont typeface="Arial" charset="0"/>
              <a:buChar char="•"/>
            </a:pPr>
            <a:r>
              <a:rPr lang="en-US" sz="3200" dirty="0" smtClean="0"/>
              <a:t>He lives with his wife Brenda and has two adult daughters that live nearby</a:t>
            </a:r>
            <a:endParaRPr lang="en-US" sz="3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75" y="3785015"/>
            <a:ext cx="2743201" cy="2924553"/>
          </a:xfrm>
          <a:prstGeom prst="rect">
            <a:avLst/>
          </a:prstGeom>
        </p:spPr>
      </p:pic>
    </p:spTree>
    <p:extLst>
      <p:ext uri="{BB962C8B-B14F-4D97-AF65-F5344CB8AC3E}">
        <p14:creationId xmlns:p14="http://schemas.microsoft.com/office/powerpoint/2010/main" val="2603552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3856872" cy="6858000"/>
          </a:xfrm>
          <a:prstGeom prst="rect">
            <a:avLst/>
          </a:prstGeom>
        </p:spPr>
      </p:pic>
      <p:sp>
        <p:nvSpPr>
          <p:cNvPr id="4" name="Content Placeholder 2"/>
          <p:cNvSpPr txBox="1">
            <a:spLocks/>
          </p:cNvSpPr>
          <p:nvPr/>
        </p:nvSpPr>
        <p:spPr>
          <a:xfrm>
            <a:off x="4069829" y="325540"/>
            <a:ext cx="4508293" cy="5966084"/>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sz="3200" b="1" dirty="0" smtClean="0"/>
              <a:t>Mrs. Clarkson</a:t>
            </a:r>
          </a:p>
          <a:p>
            <a:pPr algn="l"/>
            <a:endParaRPr lang="en-US" sz="3200" b="1" dirty="0" smtClean="0"/>
          </a:p>
          <a:p>
            <a:pPr marL="342900" indent="-342900" algn="l">
              <a:buFont typeface="Arial" charset="0"/>
              <a:buChar char="•"/>
            </a:pPr>
            <a:r>
              <a:rPr lang="en-US" sz="3200" dirty="0" smtClean="0"/>
              <a:t>87 years old</a:t>
            </a:r>
          </a:p>
          <a:p>
            <a:pPr marL="342900" indent="-342900" algn="l">
              <a:buFont typeface="Arial" charset="0"/>
              <a:buChar char="•"/>
            </a:pPr>
            <a:r>
              <a:rPr lang="en-US" sz="3200" dirty="0" smtClean="0"/>
              <a:t>History of CAD, CHF, stroke 3 years ago that left her with left sided weakness, dementia</a:t>
            </a:r>
          </a:p>
          <a:p>
            <a:pPr marL="342900" indent="-342900" algn="l">
              <a:buFont typeface="Arial" charset="0"/>
              <a:buChar char="•"/>
            </a:pPr>
            <a:r>
              <a:rPr lang="en-US" sz="3200" dirty="0" smtClean="0"/>
              <a:t>Resident of a nursing facility, bed to chair most days, frequent UTIs, needs assistance with all ADLs. </a:t>
            </a:r>
          </a:p>
          <a:p>
            <a:pPr marL="342900" indent="-342900" algn="l">
              <a:buFont typeface="Arial" charset="0"/>
              <a:buChar char="•"/>
            </a:pPr>
            <a:r>
              <a:rPr lang="en-US" sz="3200" dirty="0" smtClean="0"/>
              <a:t>Has a daughter Brenda who lives nearby and is her POA </a:t>
            </a:r>
            <a:r>
              <a:rPr lang="en-US" sz="3200" smtClean="0"/>
              <a:t>for healthcare. </a:t>
            </a:r>
          </a:p>
        </p:txBody>
      </p:sp>
    </p:spTree>
    <p:extLst>
      <p:ext uri="{BB962C8B-B14F-4D97-AF65-F5344CB8AC3E}">
        <p14:creationId xmlns:p14="http://schemas.microsoft.com/office/powerpoint/2010/main" val="447445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dirty="0">
                <a:latin typeface="Trebuchet MS" charset="0"/>
                <a:ea typeface="MS PGothic" charset="0"/>
              </a:rPr>
              <a:t>Advance Directives</a:t>
            </a:r>
          </a:p>
        </p:txBody>
      </p:sp>
      <p:sp>
        <p:nvSpPr>
          <p:cNvPr id="38914" name="Content Placeholder 2"/>
          <p:cNvSpPr>
            <a:spLocks noGrp="1"/>
          </p:cNvSpPr>
          <p:nvPr>
            <p:ph idx="1"/>
          </p:nvPr>
        </p:nvSpPr>
        <p:spPr/>
        <p:txBody>
          <a:bodyPr/>
          <a:lstStyle/>
          <a:p>
            <a:pPr eaLnBrk="1" hangingPunct="1"/>
            <a:r>
              <a:rPr lang="en-US" dirty="0" smtClean="0">
                <a:latin typeface="Georgia" charset="0"/>
                <a:ea typeface="MS PGothic" charset="0"/>
              </a:rPr>
              <a:t>‘Living will’/</a:t>
            </a:r>
            <a:r>
              <a:rPr lang="en-US" dirty="0">
                <a:latin typeface="Georgia" charset="0"/>
                <a:ea typeface="MS PGothic" charset="0"/>
              </a:rPr>
              <a:t>Durable power of attorney for health care</a:t>
            </a:r>
          </a:p>
          <a:p>
            <a:pPr eaLnBrk="1" hangingPunct="1"/>
            <a:r>
              <a:rPr lang="en-US" dirty="0">
                <a:latin typeface="Georgia" charset="0"/>
                <a:ea typeface="MS PGothic" charset="0"/>
              </a:rPr>
              <a:t>Improved but limitations persist</a:t>
            </a:r>
          </a:p>
          <a:p>
            <a:pPr lvl="1" eaLnBrk="1" hangingPunct="1"/>
            <a:r>
              <a:rPr lang="en-US" dirty="0">
                <a:latin typeface="Georgia" charset="0"/>
                <a:ea typeface="MS PGothic" charset="0"/>
              </a:rPr>
              <a:t>&lt; 1/3 population have one</a:t>
            </a:r>
          </a:p>
          <a:p>
            <a:pPr lvl="1" eaLnBrk="1" hangingPunct="1"/>
            <a:r>
              <a:rPr lang="en-US" dirty="0">
                <a:latin typeface="Georgia" charset="0"/>
                <a:ea typeface="MS PGothic" charset="0"/>
              </a:rPr>
              <a:t>Often not created with fully informed understanding by all relevant persons/parties</a:t>
            </a:r>
          </a:p>
          <a:p>
            <a:pPr lvl="1" eaLnBrk="1" hangingPunct="1"/>
            <a:r>
              <a:rPr lang="en-US" dirty="0">
                <a:latin typeface="Georgia" charset="0"/>
                <a:ea typeface="MS PGothic" charset="0"/>
              </a:rPr>
              <a:t>Difficult to apply to specific situation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685800"/>
            <a:ext cx="9105900" cy="1120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124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CHS design">
  <a:themeElements>
    <a:clrScheme name="Green Curv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Curve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Curve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Curve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Curve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Curve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Curve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Curve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Curve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Curve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Curve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Curve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Curve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Curve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CCHS design</Template>
  <TotalTime>202</TotalTime>
  <Words>3134</Words>
  <Application>Microsoft Macintosh PowerPoint</Application>
  <PresentationFormat>On-screen Show (4:3)</PresentationFormat>
  <Paragraphs>313</Paragraphs>
  <Slides>41</Slides>
  <Notes>25</Notes>
  <HiddenSlides>1</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CCHS design</vt:lpstr>
      <vt:lpstr>DMOST:  New tool in Advance Care Planning</vt:lpstr>
      <vt:lpstr>OBJECTIVES</vt:lpstr>
      <vt:lpstr>PowerPoint Presentation</vt:lpstr>
      <vt:lpstr>5 Recommendations</vt:lpstr>
      <vt:lpstr>Advance Care Planning</vt:lpstr>
      <vt:lpstr>PowerPoint Presentation</vt:lpstr>
      <vt:lpstr>PowerPoint Presentation</vt:lpstr>
      <vt:lpstr>Advance Directives</vt:lpstr>
      <vt:lpstr>PowerPoint Presentation</vt:lpstr>
      <vt:lpstr>Enter DMOST (POLST, MOLST)</vt:lpstr>
      <vt:lpstr>DMOST – What, and When</vt:lpstr>
      <vt:lpstr>ADVANTAGES OF DMOST:</vt:lpstr>
      <vt:lpstr>PowerPoint Presentation</vt:lpstr>
      <vt:lpstr>How Advance Directives and POLST Work Together</vt:lpstr>
      <vt:lpstr>National</vt:lpstr>
      <vt:lpstr>PowerPoint Presentation</vt:lpstr>
      <vt:lpstr>PowerPoint Presentation</vt:lpstr>
      <vt:lpstr>JPSM WVA Study</vt:lpstr>
      <vt:lpstr>Local</vt:lpstr>
      <vt:lpstr>PowerPoint Presentation</vt:lpstr>
      <vt:lpstr>PowerPoint Presentation</vt:lpstr>
      <vt:lpstr>Creating a DMOST</vt:lpstr>
      <vt:lpstr>Honoring DMOST</vt:lpstr>
      <vt:lpstr>The 8 Step DMOST Protocol*</vt:lpstr>
      <vt:lpstr>DMOST Section A Goals of Care (Steps 6 and 7)</vt:lpstr>
      <vt:lpstr>DMOST Section B Cardiopulmonary Resuscitation  (Step 7)</vt:lpstr>
      <vt:lpstr>DMOST Section C Medical Interventions:  (Step 7) Patient is breathing and/or has a pulse.</vt:lpstr>
      <vt:lpstr>Diagram of interaction for sections B/C  of DMOST</vt:lpstr>
      <vt:lpstr>Mr Hernandez</vt:lpstr>
      <vt:lpstr>DMOST Section D Artificially Administered Fluids and Nutrition (Step 7)</vt:lpstr>
      <vt:lpstr>DMOST Section E Orders Discussed With: (Step 7)</vt:lpstr>
      <vt:lpstr>DMOST Section F Signatures and Physician, APRN, PA information (Step 7)</vt:lpstr>
      <vt:lpstr>Mrs Clarkson</vt:lpstr>
      <vt:lpstr>What to Do with the Completed Form</vt:lpstr>
      <vt:lpstr>Steps to Modify the Form</vt:lpstr>
      <vt:lpstr>Responding to The Form Across the Care Continuum</vt:lpstr>
      <vt:lpstr>Must be given to the patient as a part of the process leading to completion and execution of a DMOST form   The health care provider facilitating completion or executing the form must be conversant with the content of the Plain Language FAQs so that they can speak with understanding and authority about their content with the patients and family for whom they were written.</vt:lpstr>
      <vt:lpstr>DMOST Checklist/CDF</vt:lpstr>
      <vt:lpstr>Internet Resources</vt:lpstr>
      <vt:lpstr>Discussion questions</vt:lpstr>
      <vt:lpstr>Internet 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DMOST:  New tool in Advance Care Planning</dc:title>
  <dc:creator>JOHN GOODILL</dc:creator>
  <cp:lastModifiedBy>Erica Keagy</cp:lastModifiedBy>
  <cp:revision>20</cp:revision>
  <dcterms:created xsi:type="dcterms:W3CDTF">2016-04-03T21:09:44Z</dcterms:created>
  <dcterms:modified xsi:type="dcterms:W3CDTF">2016-08-26T16:20:24Z</dcterms:modified>
</cp:coreProperties>
</file>